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33"/>
  </p:notesMasterIdLst>
  <p:sldIdLst>
    <p:sldId id="260" r:id="rId5"/>
    <p:sldId id="265" r:id="rId6"/>
    <p:sldId id="266" r:id="rId7"/>
    <p:sldId id="259"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63"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73B357-DA27-4FE9-9518-412A0F7C4D07}">
          <p14:sldIdLst>
            <p14:sldId id="260"/>
            <p14:sldId id="265"/>
            <p14:sldId id="266"/>
            <p14:sldId id="259"/>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63"/>
            <p14:sldId id="26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na Homer" initials="DH" lastIdx="1" clrIdx="0">
    <p:extLst>
      <p:ext uri="{19B8F6BF-5375-455C-9EA6-DF929625EA0E}">
        <p15:presenceInfo xmlns:p15="http://schemas.microsoft.com/office/powerpoint/2012/main" userId="S::DHomer@healthteamadvantage.com::cd1b25d3-479a-4974-bf14-29df9c1274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5"/>
    <a:srgbClr val="007396"/>
    <a:srgbClr val="411247"/>
    <a:srgbClr val="FFFFFF"/>
    <a:srgbClr val="5D6470"/>
    <a:srgbClr val="46556D"/>
    <a:srgbClr val="CCE3EA"/>
    <a:srgbClr val="7F7F7F"/>
    <a:srgbClr val="19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7" autoAdjust="0"/>
    <p:restoredTop sz="74590" autoAdjust="0"/>
  </p:normalViewPr>
  <p:slideViewPr>
    <p:cSldViewPr snapToGrid="0">
      <p:cViewPr varScale="1">
        <p:scale>
          <a:sx n="76" d="100"/>
          <a:sy n="76" d="100"/>
        </p:scale>
        <p:origin x="1112" y="200"/>
      </p:cViewPr>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9T15:52:58.150" idx="1">
    <p:pos x="10" y="10"/>
    <p:text>We need to update with Dr. Evans' headshot and contract information.</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02C87C-1EBF-447C-AD39-46440D780A7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B74A127-45AB-4609-87BF-B253B3CAD032}">
      <dgm:prSet phldrT="[Text]"/>
      <dgm:spPr>
        <a:solidFill>
          <a:schemeClr val="accent1"/>
        </a:solidFill>
      </dgm:spPr>
      <dgm:t>
        <a:bodyPr/>
        <a:lstStyle/>
        <a:p>
          <a:r>
            <a:rPr lang="en-US" dirty="0"/>
            <a:t>HealthTeam Advantage</a:t>
          </a:r>
        </a:p>
      </dgm:t>
    </dgm:pt>
    <dgm:pt modelId="{DBF66213-9C11-4EEF-9953-B3BA5D95FF09}" type="parTrans" cxnId="{37746FB3-C9AA-4D99-BFB3-4388DF0D8A1C}">
      <dgm:prSet/>
      <dgm:spPr/>
      <dgm:t>
        <a:bodyPr/>
        <a:lstStyle/>
        <a:p>
          <a:endParaRPr lang="en-US"/>
        </a:p>
      </dgm:t>
    </dgm:pt>
    <dgm:pt modelId="{B969541D-A491-488B-BF4B-4F4924488F0C}" type="sibTrans" cxnId="{37746FB3-C9AA-4D99-BFB3-4388DF0D8A1C}">
      <dgm:prSet/>
      <dgm:spPr/>
      <dgm:t>
        <a:bodyPr/>
        <a:lstStyle/>
        <a:p>
          <a:endParaRPr lang="en-US" dirty="0"/>
        </a:p>
      </dgm:t>
    </dgm:pt>
    <dgm:pt modelId="{6F409226-F33F-4B82-84AE-544271D7752B}">
      <dgm:prSet phldrT="[Text]"/>
      <dgm:spPr>
        <a:solidFill>
          <a:schemeClr val="accent6"/>
        </a:solidFill>
      </dgm:spPr>
      <dgm:t>
        <a:bodyPr/>
        <a:lstStyle/>
        <a:p>
          <a:r>
            <a:rPr lang="en-US" b="1" u="sng" dirty="0"/>
            <a:t>Member</a:t>
          </a:r>
        </a:p>
      </dgm:t>
    </dgm:pt>
    <dgm:pt modelId="{ABC48B1B-0997-43ED-9C6C-024408AE0C08}" type="parTrans" cxnId="{4FB90BD9-E3E2-4634-AFF5-9A0F8040E6E2}">
      <dgm:prSet/>
      <dgm:spPr/>
      <dgm:t>
        <a:bodyPr/>
        <a:lstStyle/>
        <a:p>
          <a:endParaRPr lang="en-US"/>
        </a:p>
      </dgm:t>
    </dgm:pt>
    <dgm:pt modelId="{9DF28639-42AA-4237-A7DA-C19B1F93C2DA}" type="sibTrans" cxnId="{4FB90BD9-E3E2-4634-AFF5-9A0F8040E6E2}">
      <dgm:prSet/>
      <dgm:spPr/>
      <dgm:t>
        <a:bodyPr/>
        <a:lstStyle/>
        <a:p>
          <a:endParaRPr lang="en-US" dirty="0"/>
        </a:p>
      </dgm:t>
    </dgm:pt>
    <dgm:pt modelId="{CC5C4925-8F25-4FD3-85F4-A47845B8EB02}">
      <dgm:prSet phldrT="[Text]"/>
      <dgm:spPr>
        <a:solidFill>
          <a:schemeClr val="accent6"/>
        </a:solidFill>
      </dgm:spPr>
      <dgm:t>
        <a:bodyPr/>
        <a:lstStyle/>
        <a:p>
          <a:r>
            <a:rPr lang="en-US" dirty="0"/>
            <a:t>Provider(s)</a:t>
          </a:r>
        </a:p>
      </dgm:t>
    </dgm:pt>
    <dgm:pt modelId="{CFBEDBEA-F7C6-4DCD-BDE3-6E6345D215A0}" type="parTrans" cxnId="{A08E4F72-3B84-466C-A244-A7C230F1A0AE}">
      <dgm:prSet/>
      <dgm:spPr/>
      <dgm:t>
        <a:bodyPr/>
        <a:lstStyle/>
        <a:p>
          <a:endParaRPr lang="en-US"/>
        </a:p>
      </dgm:t>
    </dgm:pt>
    <dgm:pt modelId="{2D59ABB4-3388-489C-A3A0-D78CF4A27D1C}" type="sibTrans" cxnId="{A08E4F72-3B84-466C-A244-A7C230F1A0AE}">
      <dgm:prSet/>
      <dgm:spPr/>
      <dgm:t>
        <a:bodyPr/>
        <a:lstStyle/>
        <a:p>
          <a:endParaRPr lang="en-US" dirty="0"/>
        </a:p>
      </dgm:t>
    </dgm:pt>
    <dgm:pt modelId="{CC5DB896-0C1A-47EB-B52F-F61ABE5A1100}" type="pres">
      <dgm:prSet presAssocID="{0F02C87C-1EBF-447C-AD39-46440D780A7B}" presName="Name0" presStyleCnt="0">
        <dgm:presLayoutVars>
          <dgm:dir/>
          <dgm:resizeHandles val="exact"/>
        </dgm:presLayoutVars>
      </dgm:prSet>
      <dgm:spPr/>
    </dgm:pt>
    <dgm:pt modelId="{4E596BDF-83FB-49A8-9879-B6A4FBF1A07E}" type="pres">
      <dgm:prSet presAssocID="{2B74A127-45AB-4609-87BF-B253B3CAD032}" presName="node" presStyleLbl="node1" presStyleIdx="0" presStyleCnt="3" custRadScaleRad="55288" custRadScaleInc="2605">
        <dgm:presLayoutVars>
          <dgm:bulletEnabled val="1"/>
        </dgm:presLayoutVars>
      </dgm:prSet>
      <dgm:spPr/>
    </dgm:pt>
    <dgm:pt modelId="{21123755-369C-4D64-B70C-80BF509CF0D5}" type="pres">
      <dgm:prSet presAssocID="{B969541D-A491-488B-BF4B-4F4924488F0C}" presName="sibTrans" presStyleLbl="sibTrans2D1" presStyleIdx="0" presStyleCnt="3" custScaleX="93575" custLinFactNeighborX="62548" custLinFactNeighborY="-3053"/>
      <dgm:spPr/>
    </dgm:pt>
    <dgm:pt modelId="{626E0F92-31A6-4F6A-8DA2-2CC9329E9DEF}" type="pres">
      <dgm:prSet presAssocID="{B969541D-A491-488B-BF4B-4F4924488F0C}" presName="connectorText" presStyleLbl="sibTrans2D1" presStyleIdx="0" presStyleCnt="3"/>
      <dgm:spPr/>
    </dgm:pt>
    <dgm:pt modelId="{218D97C6-16C9-450C-9F43-5EE978E6576E}" type="pres">
      <dgm:prSet presAssocID="{6F409226-F33F-4B82-84AE-544271D7752B}" presName="node" presStyleLbl="node1" presStyleIdx="1" presStyleCnt="3" custRadScaleRad="90452" custRadScaleInc="6568">
        <dgm:presLayoutVars>
          <dgm:bulletEnabled val="1"/>
        </dgm:presLayoutVars>
      </dgm:prSet>
      <dgm:spPr/>
    </dgm:pt>
    <dgm:pt modelId="{BE000420-511C-4C43-8FAA-78FF9AF13235}" type="pres">
      <dgm:prSet presAssocID="{9DF28639-42AA-4237-A7DA-C19B1F93C2DA}" presName="sibTrans" presStyleLbl="sibTrans2D1" presStyleIdx="1" presStyleCnt="3" custScaleX="69089"/>
      <dgm:spPr/>
    </dgm:pt>
    <dgm:pt modelId="{A3176811-4BB1-4FB2-88D3-29A103F5C94F}" type="pres">
      <dgm:prSet presAssocID="{9DF28639-42AA-4237-A7DA-C19B1F93C2DA}" presName="connectorText" presStyleLbl="sibTrans2D1" presStyleIdx="1" presStyleCnt="3"/>
      <dgm:spPr/>
    </dgm:pt>
    <dgm:pt modelId="{FC5431B5-BB56-43F4-B022-744860B36201}" type="pres">
      <dgm:prSet presAssocID="{CC5C4925-8F25-4FD3-85F4-A47845B8EB02}" presName="node" presStyleLbl="node1" presStyleIdx="2" presStyleCnt="3" custRadScaleRad="90665" custRadScaleInc="-5148">
        <dgm:presLayoutVars>
          <dgm:bulletEnabled val="1"/>
        </dgm:presLayoutVars>
      </dgm:prSet>
      <dgm:spPr/>
    </dgm:pt>
    <dgm:pt modelId="{1D267A79-15E1-46B7-9BA8-56A5F4983D45}" type="pres">
      <dgm:prSet presAssocID="{2D59ABB4-3388-489C-A3A0-D78CF4A27D1C}" presName="sibTrans" presStyleLbl="sibTrans2D1" presStyleIdx="2" presStyleCnt="3" custScaleX="98190" custLinFactNeighborX="-68025" custLinFactNeighborY="-23140"/>
      <dgm:spPr/>
    </dgm:pt>
    <dgm:pt modelId="{D467BCF2-B9CF-4B68-876F-CE832B7D520B}" type="pres">
      <dgm:prSet presAssocID="{2D59ABB4-3388-489C-A3A0-D78CF4A27D1C}" presName="connectorText" presStyleLbl="sibTrans2D1" presStyleIdx="2" presStyleCnt="3"/>
      <dgm:spPr/>
    </dgm:pt>
  </dgm:ptLst>
  <dgm:cxnLst>
    <dgm:cxn modelId="{C77F9116-E5D2-4203-B5B5-961CCD888C2F}" type="presOf" srcId="{2D59ABB4-3388-489C-A3A0-D78CF4A27D1C}" destId="{D467BCF2-B9CF-4B68-876F-CE832B7D520B}" srcOrd="1" destOrd="0" presId="urn:microsoft.com/office/officeart/2005/8/layout/cycle7"/>
    <dgm:cxn modelId="{EF13135A-4EEB-4204-A894-3BB17BA36167}" type="presOf" srcId="{2D59ABB4-3388-489C-A3A0-D78CF4A27D1C}" destId="{1D267A79-15E1-46B7-9BA8-56A5F4983D45}" srcOrd="0" destOrd="0" presId="urn:microsoft.com/office/officeart/2005/8/layout/cycle7"/>
    <dgm:cxn modelId="{AEF6075F-B291-49F3-A7DD-974F71557C63}" type="presOf" srcId="{CC5C4925-8F25-4FD3-85F4-A47845B8EB02}" destId="{FC5431B5-BB56-43F4-B022-744860B36201}" srcOrd="0" destOrd="0" presId="urn:microsoft.com/office/officeart/2005/8/layout/cycle7"/>
    <dgm:cxn modelId="{880B7E6A-F5A5-48FD-8427-63888CC337E2}" type="presOf" srcId="{6F409226-F33F-4B82-84AE-544271D7752B}" destId="{218D97C6-16C9-450C-9F43-5EE978E6576E}" srcOrd="0" destOrd="0" presId="urn:microsoft.com/office/officeart/2005/8/layout/cycle7"/>
    <dgm:cxn modelId="{A08E4F72-3B84-466C-A244-A7C230F1A0AE}" srcId="{0F02C87C-1EBF-447C-AD39-46440D780A7B}" destId="{CC5C4925-8F25-4FD3-85F4-A47845B8EB02}" srcOrd="2" destOrd="0" parTransId="{CFBEDBEA-F7C6-4DCD-BDE3-6E6345D215A0}" sibTransId="{2D59ABB4-3388-489C-A3A0-D78CF4A27D1C}"/>
    <dgm:cxn modelId="{62D6D578-37E3-445A-8D12-707A2DF80CA0}" type="presOf" srcId="{9DF28639-42AA-4237-A7DA-C19B1F93C2DA}" destId="{BE000420-511C-4C43-8FAA-78FF9AF13235}" srcOrd="0" destOrd="0" presId="urn:microsoft.com/office/officeart/2005/8/layout/cycle7"/>
    <dgm:cxn modelId="{0E3FB07F-9B54-4314-8315-A05BE40323CE}" type="presOf" srcId="{B969541D-A491-488B-BF4B-4F4924488F0C}" destId="{21123755-369C-4D64-B70C-80BF509CF0D5}" srcOrd="0" destOrd="0" presId="urn:microsoft.com/office/officeart/2005/8/layout/cycle7"/>
    <dgm:cxn modelId="{37746FB3-C9AA-4D99-BFB3-4388DF0D8A1C}" srcId="{0F02C87C-1EBF-447C-AD39-46440D780A7B}" destId="{2B74A127-45AB-4609-87BF-B253B3CAD032}" srcOrd="0" destOrd="0" parTransId="{DBF66213-9C11-4EEF-9953-B3BA5D95FF09}" sibTransId="{B969541D-A491-488B-BF4B-4F4924488F0C}"/>
    <dgm:cxn modelId="{4FB90BD9-E3E2-4634-AFF5-9A0F8040E6E2}" srcId="{0F02C87C-1EBF-447C-AD39-46440D780A7B}" destId="{6F409226-F33F-4B82-84AE-544271D7752B}" srcOrd="1" destOrd="0" parTransId="{ABC48B1B-0997-43ED-9C6C-024408AE0C08}" sibTransId="{9DF28639-42AA-4237-A7DA-C19B1F93C2DA}"/>
    <dgm:cxn modelId="{8B1C14DD-2EBD-4C92-81A0-F035300C2A61}" type="presOf" srcId="{2B74A127-45AB-4609-87BF-B253B3CAD032}" destId="{4E596BDF-83FB-49A8-9879-B6A4FBF1A07E}" srcOrd="0" destOrd="0" presId="urn:microsoft.com/office/officeart/2005/8/layout/cycle7"/>
    <dgm:cxn modelId="{8B2508DF-F5B3-460F-BF26-BBDB321E2002}" type="presOf" srcId="{B969541D-A491-488B-BF4B-4F4924488F0C}" destId="{626E0F92-31A6-4F6A-8DA2-2CC9329E9DEF}" srcOrd="1" destOrd="0" presId="urn:microsoft.com/office/officeart/2005/8/layout/cycle7"/>
    <dgm:cxn modelId="{E5B79FE5-5A3D-4623-9F07-7EAF23917B82}" type="presOf" srcId="{0F02C87C-1EBF-447C-AD39-46440D780A7B}" destId="{CC5DB896-0C1A-47EB-B52F-F61ABE5A1100}" srcOrd="0" destOrd="0" presId="urn:microsoft.com/office/officeart/2005/8/layout/cycle7"/>
    <dgm:cxn modelId="{69139CF2-8489-4CBF-8B9D-3158CC646E05}" type="presOf" srcId="{9DF28639-42AA-4237-A7DA-C19B1F93C2DA}" destId="{A3176811-4BB1-4FB2-88D3-29A103F5C94F}" srcOrd="1" destOrd="0" presId="urn:microsoft.com/office/officeart/2005/8/layout/cycle7"/>
    <dgm:cxn modelId="{65DEF661-D068-4C93-837A-326FE4CCC49B}" type="presParOf" srcId="{CC5DB896-0C1A-47EB-B52F-F61ABE5A1100}" destId="{4E596BDF-83FB-49A8-9879-B6A4FBF1A07E}" srcOrd="0" destOrd="0" presId="urn:microsoft.com/office/officeart/2005/8/layout/cycle7"/>
    <dgm:cxn modelId="{911D768E-F77E-49A7-A58F-CD259AAF972C}" type="presParOf" srcId="{CC5DB896-0C1A-47EB-B52F-F61ABE5A1100}" destId="{21123755-369C-4D64-B70C-80BF509CF0D5}" srcOrd="1" destOrd="0" presId="urn:microsoft.com/office/officeart/2005/8/layout/cycle7"/>
    <dgm:cxn modelId="{BC1B8073-314E-4779-95E5-16F78E66C5CF}" type="presParOf" srcId="{21123755-369C-4D64-B70C-80BF509CF0D5}" destId="{626E0F92-31A6-4F6A-8DA2-2CC9329E9DEF}" srcOrd="0" destOrd="0" presId="urn:microsoft.com/office/officeart/2005/8/layout/cycle7"/>
    <dgm:cxn modelId="{D1FF100C-3A34-40B4-A471-F952E99324AA}" type="presParOf" srcId="{CC5DB896-0C1A-47EB-B52F-F61ABE5A1100}" destId="{218D97C6-16C9-450C-9F43-5EE978E6576E}" srcOrd="2" destOrd="0" presId="urn:microsoft.com/office/officeart/2005/8/layout/cycle7"/>
    <dgm:cxn modelId="{EE5BE46F-9F64-45FB-B048-F61CEE1BB12C}" type="presParOf" srcId="{CC5DB896-0C1A-47EB-B52F-F61ABE5A1100}" destId="{BE000420-511C-4C43-8FAA-78FF9AF13235}" srcOrd="3" destOrd="0" presId="urn:microsoft.com/office/officeart/2005/8/layout/cycle7"/>
    <dgm:cxn modelId="{298742E7-A897-487E-929B-07BD8CC1EDC3}" type="presParOf" srcId="{BE000420-511C-4C43-8FAA-78FF9AF13235}" destId="{A3176811-4BB1-4FB2-88D3-29A103F5C94F}" srcOrd="0" destOrd="0" presId="urn:microsoft.com/office/officeart/2005/8/layout/cycle7"/>
    <dgm:cxn modelId="{AE7CCF0A-3DBA-4219-98FE-D0F616CFF959}" type="presParOf" srcId="{CC5DB896-0C1A-47EB-B52F-F61ABE5A1100}" destId="{FC5431B5-BB56-43F4-B022-744860B36201}" srcOrd="4" destOrd="0" presId="urn:microsoft.com/office/officeart/2005/8/layout/cycle7"/>
    <dgm:cxn modelId="{6043FE75-48E1-4B5D-9B14-C300E832DD45}" type="presParOf" srcId="{CC5DB896-0C1A-47EB-B52F-F61ABE5A1100}" destId="{1D267A79-15E1-46B7-9BA8-56A5F4983D45}" srcOrd="5" destOrd="0" presId="urn:microsoft.com/office/officeart/2005/8/layout/cycle7"/>
    <dgm:cxn modelId="{E3682F6D-B80D-470B-8C2C-C518B1FA3844}" type="presParOf" srcId="{1D267A79-15E1-46B7-9BA8-56A5F4983D45}" destId="{D467BCF2-B9CF-4B68-876F-CE832B7D520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43722">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A2F76A-C92E-45BE-BF93-3CBC3B0C3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85D906-7338-4543-85A8-0FBD4552D6B1}">
      <dgm:prSet phldrT="[Text]"/>
      <dgm:spPr>
        <a:solidFill>
          <a:srgbClr val="007396"/>
        </a:solidFill>
      </dgm:spPr>
      <dgm:t>
        <a:bodyPr/>
        <a:lstStyle/>
        <a:p>
          <a:r>
            <a:rPr lang="en-US" dirty="0"/>
            <a:t>Enrolled Member </a:t>
          </a:r>
        </a:p>
      </dgm:t>
    </dgm:pt>
    <dgm:pt modelId="{56B90ADF-C184-4E41-8D56-6C28B3AF8B54}" type="parTrans" cxnId="{E5DF279C-28CB-46DD-9DD0-B56B1E6CBABB}">
      <dgm:prSet/>
      <dgm:spPr/>
      <dgm:t>
        <a:bodyPr/>
        <a:lstStyle/>
        <a:p>
          <a:endParaRPr lang="en-US"/>
        </a:p>
      </dgm:t>
    </dgm:pt>
    <dgm:pt modelId="{074BD422-4C3B-4540-87BC-110745B57639}" type="sibTrans" cxnId="{E5DF279C-28CB-46DD-9DD0-B56B1E6CBABB}">
      <dgm:prSet/>
      <dgm:spPr/>
      <dgm:t>
        <a:bodyPr/>
        <a:lstStyle/>
        <a:p>
          <a:endParaRPr lang="en-US"/>
        </a:p>
      </dgm:t>
    </dgm:pt>
    <dgm:pt modelId="{F1B4BF89-DBF8-4A71-8505-147900784EA9}" type="asst">
      <dgm:prSet phldrT="[Text]"/>
      <dgm:spPr>
        <a:solidFill>
          <a:schemeClr val="tx1">
            <a:lumMod val="65000"/>
            <a:lumOff val="35000"/>
          </a:schemeClr>
        </a:solidFill>
      </dgm:spPr>
      <dgm:t>
        <a:bodyPr/>
        <a:lstStyle/>
        <a:p>
          <a:r>
            <a:rPr lang="en-US" dirty="0"/>
            <a:t>Comprehensive Health Risk Assessment</a:t>
          </a:r>
        </a:p>
      </dgm:t>
    </dgm:pt>
    <dgm:pt modelId="{4BA1241D-3877-4EE8-A963-4A74C8544752}" type="parTrans" cxnId="{EA58D39F-1CAA-4723-8B08-E77800C070EC}">
      <dgm:prSet/>
      <dgm:spPr/>
      <dgm:t>
        <a:bodyPr/>
        <a:lstStyle/>
        <a:p>
          <a:endParaRPr lang="en-US"/>
        </a:p>
      </dgm:t>
    </dgm:pt>
    <dgm:pt modelId="{D9D5E809-9283-41D8-AB98-FB8133F472C4}" type="sibTrans" cxnId="{EA58D39F-1CAA-4723-8B08-E77800C070EC}">
      <dgm:prSet/>
      <dgm:spPr/>
      <dgm:t>
        <a:bodyPr/>
        <a:lstStyle/>
        <a:p>
          <a:endParaRPr lang="en-US"/>
        </a:p>
      </dgm:t>
    </dgm:pt>
    <dgm:pt modelId="{023FFBAB-7243-406F-8752-96962E9B3BAB}">
      <dgm:prSet phldrT="[Text]"/>
      <dgm:spPr>
        <a:solidFill>
          <a:srgbClr val="411247">
            <a:alpha val="20000"/>
          </a:srgbClr>
        </a:solidFill>
      </dgm:spPr>
      <dgm:t>
        <a:bodyPr/>
        <a:lstStyle/>
        <a:p>
          <a:r>
            <a:rPr lang="en-US" dirty="0"/>
            <a:t>Low Risk</a:t>
          </a:r>
        </a:p>
      </dgm:t>
    </dgm:pt>
    <dgm:pt modelId="{AF56D481-3B27-4ACB-8782-B08FB5AE3AA2}" type="parTrans" cxnId="{C6A7934D-0D01-4A2F-8ECB-8B792EE8FE3E}">
      <dgm:prSet/>
      <dgm:spPr/>
      <dgm:t>
        <a:bodyPr/>
        <a:lstStyle/>
        <a:p>
          <a:endParaRPr lang="en-US"/>
        </a:p>
      </dgm:t>
    </dgm:pt>
    <dgm:pt modelId="{916E8A93-D0DD-45E0-B4FD-D6C8354BCBD9}" type="sibTrans" cxnId="{C6A7934D-0D01-4A2F-8ECB-8B792EE8FE3E}">
      <dgm:prSet/>
      <dgm:spPr/>
      <dgm:t>
        <a:bodyPr/>
        <a:lstStyle/>
        <a:p>
          <a:endParaRPr lang="en-US"/>
        </a:p>
      </dgm:t>
    </dgm:pt>
    <dgm:pt modelId="{D5F2B27A-0A84-44C1-96C4-8E641489EA5B}">
      <dgm:prSet phldrT="[Text]"/>
      <dgm:spPr>
        <a:solidFill>
          <a:schemeClr val="accent6">
            <a:alpha val="49000"/>
          </a:schemeClr>
        </a:solidFill>
      </dgm:spPr>
      <dgm:t>
        <a:bodyPr/>
        <a:lstStyle/>
        <a:p>
          <a:r>
            <a:rPr lang="en-US" dirty="0"/>
            <a:t>Medium Risk</a:t>
          </a:r>
        </a:p>
      </dgm:t>
    </dgm:pt>
    <dgm:pt modelId="{BC06544A-D0CE-4F46-A0C6-BE51AE4BA43B}" type="parTrans" cxnId="{22E0EA51-9605-4447-B7DC-3532B230E840}">
      <dgm:prSet/>
      <dgm:spPr/>
      <dgm:t>
        <a:bodyPr/>
        <a:lstStyle/>
        <a:p>
          <a:endParaRPr lang="en-US"/>
        </a:p>
      </dgm:t>
    </dgm:pt>
    <dgm:pt modelId="{07E4DEBC-FDFE-4B20-ABD7-F7688F6E2099}" type="sibTrans" cxnId="{22E0EA51-9605-4447-B7DC-3532B230E840}">
      <dgm:prSet/>
      <dgm:spPr/>
      <dgm:t>
        <a:bodyPr/>
        <a:lstStyle/>
        <a:p>
          <a:endParaRPr lang="en-US"/>
        </a:p>
      </dgm:t>
    </dgm:pt>
    <dgm:pt modelId="{E5E04396-4B99-4572-8548-3159ED4173A7}">
      <dgm:prSet phldrT="[Text]"/>
      <dgm:spPr>
        <a:solidFill>
          <a:schemeClr val="accent6"/>
        </a:solidFill>
      </dgm:spPr>
      <dgm:t>
        <a:bodyPr/>
        <a:lstStyle/>
        <a:p>
          <a:r>
            <a:rPr lang="en-US" dirty="0"/>
            <a:t>High Risk (Most Vulnerable)</a:t>
          </a:r>
        </a:p>
      </dgm:t>
    </dgm:pt>
    <dgm:pt modelId="{25EBDD8C-B398-45F7-A07A-050ECCED8463}" type="parTrans" cxnId="{D7373E0E-FBC8-46C0-B7E6-6FDC66323B32}">
      <dgm:prSet/>
      <dgm:spPr/>
      <dgm:t>
        <a:bodyPr/>
        <a:lstStyle/>
        <a:p>
          <a:endParaRPr lang="en-US"/>
        </a:p>
      </dgm:t>
    </dgm:pt>
    <dgm:pt modelId="{C4482902-0A0E-4136-AD29-C068A7761EA2}" type="sibTrans" cxnId="{D7373E0E-FBC8-46C0-B7E6-6FDC66323B32}">
      <dgm:prSet/>
      <dgm:spPr/>
      <dgm:t>
        <a:bodyPr/>
        <a:lstStyle/>
        <a:p>
          <a:endParaRPr lang="en-US"/>
        </a:p>
      </dgm:t>
    </dgm:pt>
    <dgm:pt modelId="{D6EBDF92-C3FC-E247-91CB-7481F0676076}" type="asst">
      <dgm:prSet phldrT="[Text]"/>
      <dgm:spPr>
        <a:solidFill>
          <a:schemeClr val="tx1">
            <a:lumMod val="65000"/>
            <a:lumOff val="35000"/>
          </a:schemeClr>
        </a:solidFill>
      </dgm:spPr>
      <dgm:t>
        <a:bodyPr/>
        <a:lstStyle/>
        <a:p>
          <a:r>
            <a:rPr lang="en-US" dirty="0"/>
            <a:t>Utilization and Analytic Data</a:t>
          </a:r>
        </a:p>
      </dgm:t>
    </dgm:pt>
    <dgm:pt modelId="{7A370B50-BC40-E54A-B0E3-44825C7E0F08}" type="parTrans" cxnId="{8A876FF1-2887-D441-89DB-B59E8433113A}">
      <dgm:prSet/>
      <dgm:spPr/>
      <dgm:t>
        <a:bodyPr/>
        <a:lstStyle/>
        <a:p>
          <a:endParaRPr lang="en-US"/>
        </a:p>
      </dgm:t>
    </dgm:pt>
    <dgm:pt modelId="{FFC2950F-F683-AC4D-8BDA-20FF3059E6C9}" type="sibTrans" cxnId="{8A876FF1-2887-D441-89DB-B59E8433113A}">
      <dgm:prSet/>
      <dgm:spPr/>
      <dgm:t>
        <a:bodyPr/>
        <a:lstStyle/>
        <a:p>
          <a:endParaRPr lang="en-US"/>
        </a:p>
      </dgm:t>
    </dgm:pt>
    <dgm:pt modelId="{73666193-3D20-4470-825C-4CC0B46B89E2}" type="pres">
      <dgm:prSet presAssocID="{75A2F76A-C92E-45BE-BF93-3CBC3B0C3D33}" presName="hierChild1" presStyleCnt="0">
        <dgm:presLayoutVars>
          <dgm:orgChart val="1"/>
          <dgm:chPref val="1"/>
          <dgm:dir/>
          <dgm:animOne val="branch"/>
          <dgm:animLvl val="lvl"/>
          <dgm:resizeHandles/>
        </dgm:presLayoutVars>
      </dgm:prSet>
      <dgm:spPr/>
    </dgm:pt>
    <dgm:pt modelId="{F595E60D-899C-4FD0-ABEE-19E667BB75AD}" type="pres">
      <dgm:prSet presAssocID="{2885D906-7338-4543-85A8-0FBD4552D6B1}" presName="hierRoot1" presStyleCnt="0">
        <dgm:presLayoutVars>
          <dgm:hierBranch val="init"/>
        </dgm:presLayoutVars>
      </dgm:prSet>
      <dgm:spPr/>
    </dgm:pt>
    <dgm:pt modelId="{0D1301C3-748C-4E42-A926-7037863FB275}" type="pres">
      <dgm:prSet presAssocID="{2885D906-7338-4543-85A8-0FBD4552D6B1}" presName="rootComposite1" presStyleCnt="0"/>
      <dgm:spPr/>
    </dgm:pt>
    <dgm:pt modelId="{1080E199-D737-4F37-BC73-06F05F451611}" type="pres">
      <dgm:prSet presAssocID="{2885D906-7338-4543-85A8-0FBD4552D6B1}" presName="rootText1" presStyleLbl="node0" presStyleIdx="0" presStyleCnt="1">
        <dgm:presLayoutVars>
          <dgm:chPref val="3"/>
        </dgm:presLayoutVars>
      </dgm:prSet>
      <dgm:spPr/>
    </dgm:pt>
    <dgm:pt modelId="{C8A0C863-2BB9-4C49-9F72-450701DCA57A}" type="pres">
      <dgm:prSet presAssocID="{2885D906-7338-4543-85A8-0FBD4552D6B1}" presName="rootConnector1" presStyleLbl="node1" presStyleIdx="0" presStyleCnt="0"/>
      <dgm:spPr/>
    </dgm:pt>
    <dgm:pt modelId="{4C2E2219-7893-45C2-829F-A1AC656647C5}" type="pres">
      <dgm:prSet presAssocID="{2885D906-7338-4543-85A8-0FBD4552D6B1}" presName="hierChild2" presStyleCnt="0"/>
      <dgm:spPr/>
    </dgm:pt>
    <dgm:pt modelId="{B57C7E14-6C3A-41EE-9874-FAACE783711A}" type="pres">
      <dgm:prSet presAssocID="{AF56D481-3B27-4ACB-8782-B08FB5AE3AA2}" presName="Name37" presStyleLbl="parChTrans1D2" presStyleIdx="0" presStyleCnt="5"/>
      <dgm:spPr/>
    </dgm:pt>
    <dgm:pt modelId="{BF807E66-49D4-4F18-B466-271C7F7D0005}" type="pres">
      <dgm:prSet presAssocID="{023FFBAB-7243-406F-8752-96962E9B3BAB}" presName="hierRoot2" presStyleCnt="0">
        <dgm:presLayoutVars>
          <dgm:hierBranch val="init"/>
        </dgm:presLayoutVars>
      </dgm:prSet>
      <dgm:spPr/>
    </dgm:pt>
    <dgm:pt modelId="{5039C12C-03B7-4760-912A-B1DE8DD505C4}" type="pres">
      <dgm:prSet presAssocID="{023FFBAB-7243-406F-8752-96962E9B3BAB}" presName="rootComposite" presStyleCnt="0"/>
      <dgm:spPr/>
    </dgm:pt>
    <dgm:pt modelId="{A9981182-8147-4B46-A0F2-60007E4FC906}" type="pres">
      <dgm:prSet presAssocID="{023FFBAB-7243-406F-8752-96962E9B3BAB}" presName="rootText" presStyleLbl="node2" presStyleIdx="0" presStyleCnt="3">
        <dgm:presLayoutVars>
          <dgm:chPref val="3"/>
        </dgm:presLayoutVars>
      </dgm:prSet>
      <dgm:spPr/>
    </dgm:pt>
    <dgm:pt modelId="{3E1B4D50-000B-44FC-A2C7-F8EEEA741BEE}" type="pres">
      <dgm:prSet presAssocID="{023FFBAB-7243-406F-8752-96962E9B3BAB}" presName="rootConnector" presStyleLbl="node2" presStyleIdx="0" presStyleCnt="3"/>
      <dgm:spPr/>
    </dgm:pt>
    <dgm:pt modelId="{67D8F488-D196-432A-B80B-707F541C2264}" type="pres">
      <dgm:prSet presAssocID="{023FFBAB-7243-406F-8752-96962E9B3BAB}" presName="hierChild4" presStyleCnt="0"/>
      <dgm:spPr/>
    </dgm:pt>
    <dgm:pt modelId="{F2D60B86-3DBA-4C8E-917C-02C60E4F5E73}" type="pres">
      <dgm:prSet presAssocID="{023FFBAB-7243-406F-8752-96962E9B3BAB}" presName="hierChild5" presStyleCnt="0"/>
      <dgm:spPr/>
    </dgm:pt>
    <dgm:pt modelId="{5C081BDB-7581-457B-8290-37133474DD0C}" type="pres">
      <dgm:prSet presAssocID="{BC06544A-D0CE-4F46-A0C6-BE51AE4BA43B}" presName="Name37" presStyleLbl="parChTrans1D2" presStyleIdx="1" presStyleCnt="5"/>
      <dgm:spPr/>
    </dgm:pt>
    <dgm:pt modelId="{5496DD02-93AC-4E3A-8880-B00E1D474F96}" type="pres">
      <dgm:prSet presAssocID="{D5F2B27A-0A84-44C1-96C4-8E641489EA5B}" presName="hierRoot2" presStyleCnt="0">
        <dgm:presLayoutVars>
          <dgm:hierBranch val="init"/>
        </dgm:presLayoutVars>
      </dgm:prSet>
      <dgm:spPr/>
    </dgm:pt>
    <dgm:pt modelId="{00178A85-09E4-435C-889C-BCE9CF916B25}" type="pres">
      <dgm:prSet presAssocID="{D5F2B27A-0A84-44C1-96C4-8E641489EA5B}" presName="rootComposite" presStyleCnt="0"/>
      <dgm:spPr/>
    </dgm:pt>
    <dgm:pt modelId="{1BCCBB35-8FA9-4F53-A2EE-DE4CA6A2F660}" type="pres">
      <dgm:prSet presAssocID="{D5F2B27A-0A84-44C1-96C4-8E641489EA5B}" presName="rootText" presStyleLbl="node2" presStyleIdx="1" presStyleCnt="3">
        <dgm:presLayoutVars>
          <dgm:chPref val="3"/>
        </dgm:presLayoutVars>
      </dgm:prSet>
      <dgm:spPr/>
    </dgm:pt>
    <dgm:pt modelId="{68DA400A-15CC-4107-9B49-8B3D7390349C}" type="pres">
      <dgm:prSet presAssocID="{D5F2B27A-0A84-44C1-96C4-8E641489EA5B}" presName="rootConnector" presStyleLbl="node2" presStyleIdx="1" presStyleCnt="3"/>
      <dgm:spPr/>
    </dgm:pt>
    <dgm:pt modelId="{285A9151-5845-4318-B61A-849B51E53E94}" type="pres">
      <dgm:prSet presAssocID="{D5F2B27A-0A84-44C1-96C4-8E641489EA5B}" presName="hierChild4" presStyleCnt="0"/>
      <dgm:spPr/>
    </dgm:pt>
    <dgm:pt modelId="{A1DE854D-54B2-4901-8241-178D96AF79E0}" type="pres">
      <dgm:prSet presAssocID="{D5F2B27A-0A84-44C1-96C4-8E641489EA5B}" presName="hierChild5" presStyleCnt="0"/>
      <dgm:spPr/>
    </dgm:pt>
    <dgm:pt modelId="{F1341DED-9FA7-4FB9-977B-1C3D5E0C972E}" type="pres">
      <dgm:prSet presAssocID="{25EBDD8C-B398-45F7-A07A-050ECCED8463}" presName="Name37" presStyleLbl="parChTrans1D2" presStyleIdx="2" presStyleCnt="5"/>
      <dgm:spPr/>
    </dgm:pt>
    <dgm:pt modelId="{92E29E91-ED54-49B9-A775-0DD14227C2A3}" type="pres">
      <dgm:prSet presAssocID="{E5E04396-4B99-4572-8548-3159ED4173A7}" presName="hierRoot2" presStyleCnt="0">
        <dgm:presLayoutVars>
          <dgm:hierBranch val="init"/>
        </dgm:presLayoutVars>
      </dgm:prSet>
      <dgm:spPr/>
    </dgm:pt>
    <dgm:pt modelId="{550A1BBE-B380-4FE3-896D-8D5C30877065}" type="pres">
      <dgm:prSet presAssocID="{E5E04396-4B99-4572-8548-3159ED4173A7}" presName="rootComposite" presStyleCnt="0"/>
      <dgm:spPr/>
    </dgm:pt>
    <dgm:pt modelId="{DF8AF796-1809-479C-9E2A-265490028FE3}" type="pres">
      <dgm:prSet presAssocID="{E5E04396-4B99-4572-8548-3159ED4173A7}" presName="rootText" presStyleLbl="node2" presStyleIdx="2" presStyleCnt="3">
        <dgm:presLayoutVars>
          <dgm:chPref val="3"/>
        </dgm:presLayoutVars>
      </dgm:prSet>
      <dgm:spPr/>
    </dgm:pt>
    <dgm:pt modelId="{B52C0D20-1C08-4631-9575-B5512039E535}" type="pres">
      <dgm:prSet presAssocID="{E5E04396-4B99-4572-8548-3159ED4173A7}" presName="rootConnector" presStyleLbl="node2" presStyleIdx="2" presStyleCnt="3"/>
      <dgm:spPr/>
    </dgm:pt>
    <dgm:pt modelId="{6C5C34CF-C34F-480C-A136-09CA8B64EFF1}" type="pres">
      <dgm:prSet presAssocID="{E5E04396-4B99-4572-8548-3159ED4173A7}" presName="hierChild4" presStyleCnt="0"/>
      <dgm:spPr/>
    </dgm:pt>
    <dgm:pt modelId="{07F27C93-AB0B-4E7C-A37D-27F3068874CD}" type="pres">
      <dgm:prSet presAssocID="{E5E04396-4B99-4572-8548-3159ED4173A7}" presName="hierChild5" presStyleCnt="0"/>
      <dgm:spPr/>
    </dgm:pt>
    <dgm:pt modelId="{7EFFD4B5-F9DF-4311-88B9-AF8582B804C4}" type="pres">
      <dgm:prSet presAssocID="{2885D906-7338-4543-85A8-0FBD4552D6B1}" presName="hierChild3" presStyleCnt="0"/>
      <dgm:spPr/>
    </dgm:pt>
    <dgm:pt modelId="{376E2835-42A3-4EC8-B2A9-15B94690033A}" type="pres">
      <dgm:prSet presAssocID="{4BA1241D-3877-4EE8-A963-4A74C8544752}" presName="Name111" presStyleLbl="parChTrans1D2" presStyleIdx="3" presStyleCnt="5"/>
      <dgm:spPr/>
    </dgm:pt>
    <dgm:pt modelId="{D503CCBB-05D0-4BA0-B74D-364E62FFDA79}" type="pres">
      <dgm:prSet presAssocID="{F1B4BF89-DBF8-4A71-8505-147900784EA9}" presName="hierRoot3" presStyleCnt="0">
        <dgm:presLayoutVars>
          <dgm:hierBranch val="init"/>
        </dgm:presLayoutVars>
      </dgm:prSet>
      <dgm:spPr/>
    </dgm:pt>
    <dgm:pt modelId="{4C835390-D8A6-4827-B7AC-AB38F43A6DC7}" type="pres">
      <dgm:prSet presAssocID="{F1B4BF89-DBF8-4A71-8505-147900784EA9}" presName="rootComposite3" presStyleCnt="0"/>
      <dgm:spPr/>
    </dgm:pt>
    <dgm:pt modelId="{393625DF-D5D1-4170-9BC9-4F511697FBA6}" type="pres">
      <dgm:prSet presAssocID="{F1B4BF89-DBF8-4A71-8505-147900784EA9}" presName="rootText3" presStyleLbl="asst1" presStyleIdx="0" presStyleCnt="2">
        <dgm:presLayoutVars>
          <dgm:chPref val="3"/>
        </dgm:presLayoutVars>
      </dgm:prSet>
      <dgm:spPr/>
    </dgm:pt>
    <dgm:pt modelId="{0D7AD9DC-A28D-404F-85D8-8A13948F7516}" type="pres">
      <dgm:prSet presAssocID="{F1B4BF89-DBF8-4A71-8505-147900784EA9}" presName="rootConnector3" presStyleLbl="asst1" presStyleIdx="0" presStyleCnt="2"/>
      <dgm:spPr/>
    </dgm:pt>
    <dgm:pt modelId="{63623443-3E86-43BF-BC3D-02C14667134F}" type="pres">
      <dgm:prSet presAssocID="{F1B4BF89-DBF8-4A71-8505-147900784EA9}" presName="hierChild6" presStyleCnt="0"/>
      <dgm:spPr/>
    </dgm:pt>
    <dgm:pt modelId="{D9C1C571-B86A-4512-8016-78D37EB2DF4B}" type="pres">
      <dgm:prSet presAssocID="{F1B4BF89-DBF8-4A71-8505-147900784EA9}" presName="hierChild7" presStyleCnt="0"/>
      <dgm:spPr/>
    </dgm:pt>
    <dgm:pt modelId="{0EAB7CA2-40D3-CB4A-8222-653454D31C91}" type="pres">
      <dgm:prSet presAssocID="{7A370B50-BC40-E54A-B0E3-44825C7E0F08}" presName="Name111" presStyleLbl="parChTrans1D2" presStyleIdx="4" presStyleCnt="5"/>
      <dgm:spPr/>
    </dgm:pt>
    <dgm:pt modelId="{35D25BC2-D2E7-2E48-AC65-8C4610CAF920}" type="pres">
      <dgm:prSet presAssocID="{D6EBDF92-C3FC-E247-91CB-7481F0676076}" presName="hierRoot3" presStyleCnt="0">
        <dgm:presLayoutVars>
          <dgm:hierBranch val="init"/>
        </dgm:presLayoutVars>
      </dgm:prSet>
      <dgm:spPr/>
    </dgm:pt>
    <dgm:pt modelId="{3628BFA6-3291-0143-B50C-D0B5F37CF4A7}" type="pres">
      <dgm:prSet presAssocID="{D6EBDF92-C3FC-E247-91CB-7481F0676076}" presName="rootComposite3" presStyleCnt="0"/>
      <dgm:spPr/>
    </dgm:pt>
    <dgm:pt modelId="{6083E1A4-CD52-A940-84D2-5362D00BD6F2}" type="pres">
      <dgm:prSet presAssocID="{D6EBDF92-C3FC-E247-91CB-7481F0676076}" presName="rootText3" presStyleLbl="asst1" presStyleIdx="1" presStyleCnt="2">
        <dgm:presLayoutVars>
          <dgm:chPref val="3"/>
        </dgm:presLayoutVars>
      </dgm:prSet>
      <dgm:spPr/>
    </dgm:pt>
    <dgm:pt modelId="{A29F5D9B-75BC-7442-A0B5-475A6006848C}" type="pres">
      <dgm:prSet presAssocID="{D6EBDF92-C3FC-E247-91CB-7481F0676076}" presName="rootConnector3" presStyleLbl="asst1" presStyleIdx="1" presStyleCnt="2"/>
      <dgm:spPr/>
    </dgm:pt>
    <dgm:pt modelId="{5954FD0E-DA1C-6F40-A276-47B3B233C97D}" type="pres">
      <dgm:prSet presAssocID="{D6EBDF92-C3FC-E247-91CB-7481F0676076}" presName="hierChild6" presStyleCnt="0"/>
      <dgm:spPr/>
    </dgm:pt>
    <dgm:pt modelId="{D3B41FD2-EF5F-BA46-A2D1-F3B75CCE5F14}" type="pres">
      <dgm:prSet presAssocID="{D6EBDF92-C3FC-E247-91CB-7481F0676076}" presName="hierChild7" presStyleCnt="0"/>
      <dgm:spPr/>
    </dgm:pt>
  </dgm:ptLst>
  <dgm:cxnLst>
    <dgm:cxn modelId="{D7373E0E-FBC8-46C0-B7E6-6FDC66323B32}" srcId="{2885D906-7338-4543-85A8-0FBD4552D6B1}" destId="{E5E04396-4B99-4572-8548-3159ED4173A7}" srcOrd="4" destOrd="0" parTransId="{25EBDD8C-B398-45F7-A07A-050ECCED8463}" sibTransId="{C4482902-0A0E-4136-AD29-C068A7761EA2}"/>
    <dgm:cxn modelId="{8D21AD21-8CC2-4244-8A97-BC268B53676A}" type="presOf" srcId="{F1B4BF89-DBF8-4A71-8505-147900784EA9}" destId="{0D7AD9DC-A28D-404F-85D8-8A13948F7516}" srcOrd="1" destOrd="0" presId="urn:microsoft.com/office/officeart/2005/8/layout/orgChart1"/>
    <dgm:cxn modelId="{C18B9331-E449-4881-8C0A-15461C75A1D5}" type="presOf" srcId="{E5E04396-4B99-4572-8548-3159ED4173A7}" destId="{DF8AF796-1809-479C-9E2A-265490028FE3}" srcOrd="0" destOrd="0" presId="urn:microsoft.com/office/officeart/2005/8/layout/orgChart1"/>
    <dgm:cxn modelId="{4DA01F49-CE93-4EEA-B08C-584258E5C1F3}" type="presOf" srcId="{4BA1241D-3877-4EE8-A963-4A74C8544752}" destId="{376E2835-42A3-4EC8-B2A9-15B94690033A}" srcOrd="0" destOrd="0" presId="urn:microsoft.com/office/officeart/2005/8/layout/orgChart1"/>
    <dgm:cxn modelId="{C6A7934D-0D01-4A2F-8ECB-8B792EE8FE3E}" srcId="{2885D906-7338-4543-85A8-0FBD4552D6B1}" destId="{023FFBAB-7243-406F-8752-96962E9B3BAB}" srcOrd="2" destOrd="0" parTransId="{AF56D481-3B27-4ACB-8782-B08FB5AE3AA2}" sibTransId="{916E8A93-D0DD-45E0-B4FD-D6C8354BCBD9}"/>
    <dgm:cxn modelId="{22E0EA51-9605-4447-B7DC-3532B230E840}" srcId="{2885D906-7338-4543-85A8-0FBD4552D6B1}" destId="{D5F2B27A-0A84-44C1-96C4-8E641489EA5B}" srcOrd="3" destOrd="0" parTransId="{BC06544A-D0CE-4F46-A0C6-BE51AE4BA43B}" sibTransId="{07E4DEBC-FDFE-4B20-ABD7-F7688F6E2099}"/>
    <dgm:cxn modelId="{EA295955-2817-452F-961B-D2B1FAA07687}" type="presOf" srcId="{023FFBAB-7243-406F-8752-96962E9B3BAB}" destId="{3E1B4D50-000B-44FC-A2C7-F8EEEA741BEE}" srcOrd="1" destOrd="0" presId="urn:microsoft.com/office/officeart/2005/8/layout/orgChart1"/>
    <dgm:cxn modelId="{0BE74977-7D90-41A7-B9F9-5389CA627EB7}" type="presOf" srcId="{25EBDD8C-B398-45F7-A07A-050ECCED8463}" destId="{F1341DED-9FA7-4FB9-977B-1C3D5E0C972E}" srcOrd="0" destOrd="0" presId="urn:microsoft.com/office/officeart/2005/8/layout/orgChart1"/>
    <dgm:cxn modelId="{D875DB85-E2F1-4107-A0EA-8B4FF4747787}" type="presOf" srcId="{75A2F76A-C92E-45BE-BF93-3CBC3B0C3D33}" destId="{73666193-3D20-4470-825C-4CC0B46B89E2}" srcOrd="0" destOrd="0" presId="urn:microsoft.com/office/officeart/2005/8/layout/orgChart1"/>
    <dgm:cxn modelId="{E5DF279C-28CB-46DD-9DD0-B56B1E6CBABB}" srcId="{75A2F76A-C92E-45BE-BF93-3CBC3B0C3D33}" destId="{2885D906-7338-4543-85A8-0FBD4552D6B1}" srcOrd="0" destOrd="0" parTransId="{56B90ADF-C184-4E41-8D56-6C28B3AF8B54}" sibTransId="{074BD422-4C3B-4540-87BC-110745B57639}"/>
    <dgm:cxn modelId="{EA58D39F-1CAA-4723-8B08-E77800C070EC}" srcId="{2885D906-7338-4543-85A8-0FBD4552D6B1}" destId="{F1B4BF89-DBF8-4A71-8505-147900784EA9}" srcOrd="0" destOrd="0" parTransId="{4BA1241D-3877-4EE8-A963-4A74C8544752}" sibTransId="{D9D5E809-9283-41D8-AB98-FB8133F472C4}"/>
    <dgm:cxn modelId="{3972F1AE-6659-48F9-8E04-B4C8DCC4BF02}" type="presOf" srcId="{D5F2B27A-0A84-44C1-96C4-8E641489EA5B}" destId="{1BCCBB35-8FA9-4F53-A2EE-DE4CA6A2F660}" srcOrd="0" destOrd="0" presId="urn:microsoft.com/office/officeart/2005/8/layout/orgChart1"/>
    <dgm:cxn modelId="{01655FB8-98DF-4893-90C0-19757069F517}" type="presOf" srcId="{BC06544A-D0CE-4F46-A0C6-BE51AE4BA43B}" destId="{5C081BDB-7581-457B-8290-37133474DD0C}" srcOrd="0" destOrd="0" presId="urn:microsoft.com/office/officeart/2005/8/layout/orgChart1"/>
    <dgm:cxn modelId="{9F2259C4-E207-F641-86B6-6A0C18316DAC}" type="presOf" srcId="{7A370B50-BC40-E54A-B0E3-44825C7E0F08}" destId="{0EAB7CA2-40D3-CB4A-8222-653454D31C91}" srcOrd="0" destOrd="0" presId="urn:microsoft.com/office/officeart/2005/8/layout/orgChart1"/>
    <dgm:cxn modelId="{9CC6F2C6-9926-414C-AD4C-55A55FD74121}" type="presOf" srcId="{AF56D481-3B27-4ACB-8782-B08FB5AE3AA2}" destId="{B57C7E14-6C3A-41EE-9874-FAACE783711A}" srcOrd="0" destOrd="0" presId="urn:microsoft.com/office/officeart/2005/8/layout/orgChart1"/>
    <dgm:cxn modelId="{4D8D18D1-11EF-4B52-8B72-29E7B61F3FD9}" type="presOf" srcId="{D5F2B27A-0A84-44C1-96C4-8E641489EA5B}" destId="{68DA400A-15CC-4107-9B49-8B3D7390349C}" srcOrd="1" destOrd="0" presId="urn:microsoft.com/office/officeart/2005/8/layout/orgChart1"/>
    <dgm:cxn modelId="{055036D9-3B23-8549-9F92-1D02245EBDD8}" type="presOf" srcId="{D6EBDF92-C3FC-E247-91CB-7481F0676076}" destId="{A29F5D9B-75BC-7442-A0B5-475A6006848C}" srcOrd="1" destOrd="0" presId="urn:microsoft.com/office/officeart/2005/8/layout/orgChart1"/>
    <dgm:cxn modelId="{07D650D9-C883-4222-847F-498B1F1F07AA}" type="presOf" srcId="{F1B4BF89-DBF8-4A71-8505-147900784EA9}" destId="{393625DF-D5D1-4170-9BC9-4F511697FBA6}" srcOrd="0" destOrd="0" presId="urn:microsoft.com/office/officeart/2005/8/layout/orgChart1"/>
    <dgm:cxn modelId="{548E64DC-B937-4581-A4E6-685179454400}" type="presOf" srcId="{E5E04396-4B99-4572-8548-3159ED4173A7}" destId="{B52C0D20-1C08-4631-9575-B5512039E535}" srcOrd="1" destOrd="0" presId="urn:microsoft.com/office/officeart/2005/8/layout/orgChart1"/>
    <dgm:cxn modelId="{D511E5E8-D0FA-C843-8287-B76D1672A4CF}" type="presOf" srcId="{D6EBDF92-C3FC-E247-91CB-7481F0676076}" destId="{6083E1A4-CD52-A940-84D2-5362D00BD6F2}" srcOrd="0" destOrd="0" presId="urn:microsoft.com/office/officeart/2005/8/layout/orgChart1"/>
    <dgm:cxn modelId="{6D075FEF-8AE4-44DC-9BFC-B9A33FA30F28}" type="presOf" srcId="{023FFBAB-7243-406F-8752-96962E9B3BAB}" destId="{A9981182-8147-4B46-A0F2-60007E4FC906}" srcOrd="0" destOrd="0" presId="urn:microsoft.com/office/officeart/2005/8/layout/orgChart1"/>
    <dgm:cxn modelId="{DD4DDBEF-5732-4E81-8655-CFFC28BAD3D4}" type="presOf" srcId="{2885D906-7338-4543-85A8-0FBD4552D6B1}" destId="{C8A0C863-2BB9-4C49-9F72-450701DCA57A}" srcOrd="1" destOrd="0" presId="urn:microsoft.com/office/officeart/2005/8/layout/orgChart1"/>
    <dgm:cxn modelId="{8A876FF1-2887-D441-89DB-B59E8433113A}" srcId="{2885D906-7338-4543-85A8-0FBD4552D6B1}" destId="{D6EBDF92-C3FC-E247-91CB-7481F0676076}" srcOrd="1" destOrd="0" parTransId="{7A370B50-BC40-E54A-B0E3-44825C7E0F08}" sibTransId="{FFC2950F-F683-AC4D-8BDA-20FF3059E6C9}"/>
    <dgm:cxn modelId="{AD6180F5-F987-4A7B-BA76-3FA47BDB3429}" type="presOf" srcId="{2885D906-7338-4543-85A8-0FBD4552D6B1}" destId="{1080E199-D737-4F37-BC73-06F05F451611}" srcOrd="0" destOrd="0" presId="urn:microsoft.com/office/officeart/2005/8/layout/orgChart1"/>
    <dgm:cxn modelId="{6C11D836-1E1F-4706-9A0E-E459F675A44E}" type="presParOf" srcId="{73666193-3D20-4470-825C-4CC0B46B89E2}" destId="{F595E60D-899C-4FD0-ABEE-19E667BB75AD}" srcOrd="0" destOrd="0" presId="urn:microsoft.com/office/officeart/2005/8/layout/orgChart1"/>
    <dgm:cxn modelId="{440CFE10-DB35-47CD-BC98-352402D82BD9}" type="presParOf" srcId="{F595E60D-899C-4FD0-ABEE-19E667BB75AD}" destId="{0D1301C3-748C-4E42-A926-7037863FB275}" srcOrd="0" destOrd="0" presId="urn:microsoft.com/office/officeart/2005/8/layout/orgChart1"/>
    <dgm:cxn modelId="{9DB8F833-FF44-41BE-B62E-5A219B8D2023}" type="presParOf" srcId="{0D1301C3-748C-4E42-A926-7037863FB275}" destId="{1080E199-D737-4F37-BC73-06F05F451611}" srcOrd="0" destOrd="0" presId="urn:microsoft.com/office/officeart/2005/8/layout/orgChart1"/>
    <dgm:cxn modelId="{B6DD981C-F3F0-48AA-BF85-30356CA37950}" type="presParOf" srcId="{0D1301C3-748C-4E42-A926-7037863FB275}" destId="{C8A0C863-2BB9-4C49-9F72-450701DCA57A}" srcOrd="1" destOrd="0" presId="urn:microsoft.com/office/officeart/2005/8/layout/orgChart1"/>
    <dgm:cxn modelId="{A62CA4F6-2923-4325-A8CC-AAEA746D6924}" type="presParOf" srcId="{F595E60D-899C-4FD0-ABEE-19E667BB75AD}" destId="{4C2E2219-7893-45C2-829F-A1AC656647C5}" srcOrd="1" destOrd="0" presId="urn:microsoft.com/office/officeart/2005/8/layout/orgChart1"/>
    <dgm:cxn modelId="{23A24DC7-F28F-4DAD-9297-E902EA732A2D}" type="presParOf" srcId="{4C2E2219-7893-45C2-829F-A1AC656647C5}" destId="{B57C7E14-6C3A-41EE-9874-FAACE783711A}" srcOrd="0" destOrd="0" presId="urn:microsoft.com/office/officeart/2005/8/layout/orgChart1"/>
    <dgm:cxn modelId="{6D43F9E9-F5A3-456F-8FE9-EFEF2E001E4B}" type="presParOf" srcId="{4C2E2219-7893-45C2-829F-A1AC656647C5}" destId="{BF807E66-49D4-4F18-B466-271C7F7D0005}" srcOrd="1" destOrd="0" presId="urn:microsoft.com/office/officeart/2005/8/layout/orgChart1"/>
    <dgm:cxn modelId="{3B401604-06BA-4F65-9DB4-7B0DE9FD9E89}" type="presParOf" srcId="{BF807E66-49D4-4F18-B466-271C7F7D0005}" destId="{5039C12C-03B7-4760-912A-B1DE8DD505C4}" srcOrd="0" destOrd="0" presId="urn:microsoft.com/office/officeart/2005/8/layout/orgChart1"/>
    <dgm:cxn modelId="{E921FB10-309D-456C-B16F-6B52FDD56E83}" type="presParOf" srcId="{5039C12C-03B7-4760-912A-B1DE8DD505C4}" destId="{A9981182-8147-4B46-A0F2-60007E4FC906}" srcOrd="0" destOrd="0" presId="urn:microsoft.com/office/officeart/2005/8/layout/orgChart1"/>
    <dgm:cxn modelId="{2A3362E5-38CC-4ECA-9D4A-C6165A3AF996}" type="presParOf" srcId="{5039C12C-03B7-4760-912A-B1DE8DD505C4}" destId="{3E1B4D50-000B-44FC-A2C7-F8EEEA741BEE}" srcOrd="1" destOrd="0" presId="urn:microsoft.com/office/officeart/2005/8/layout/orgChart1"/>
    <dgm:cxn modelId="{C7DA4688-ECF1-44E8-8331-EF003A3E8DA5}" type="presParOf" srcId="{BF807E66-49D4-4F18-B466-271C7F7D0005}" destId="{67D8F488-D196-432A-B80B-707F541C2264}" srcOrd="1" destOrd="0" presId="urn:microsoft.com/office/officeart/2005/8/layout/orgChart1"/>
    <dgm:cxn modelId="{C19114AC-093F-4D21-9F3B-7714445508EE}" type="presParOf" srcId="{BF807E66-49D4-4F18-B466-271C7F7D0005}" destId="{F2D60B86-3DBA-4C8E-917C-02C60E4F5E73}" srcOrd="2" destOrd="0" presId="urn:microsoft.com/office/officeart/2005/8/layout/orgChart1"/>
    <dgm:cxn modelId="{A1DC2AB6-AFD7-4DC3-928F-90284A4BE148}" type="presParOf" srcId="{4C2E2219-7893-45C2-829F-A1AC656647C5}" destId="{5C081BDB-7581-457B-8290-37133474DD0C}" srcOrd="2" destOrd="0" presId="urn:microsoft.com/office/officeart/2005/8/layout/orgChart1"/>
    <dgm:cxn modelId="{15A257A4-7D69-4FEF-BCC1-EE036CBA3D37}" type="presParOf" srcId="{4C2E2219-7893-45C2-829F-A1AC656647C5}" destId="{5496DD02-93AC-4E3A-8880-B00E1D474F96}" srcOrd="3" destOrd="0" presId="urn:microsoft.com/office/officeart/2005/8/layout/orgChart1"/>
    <dgm:cxn modelId="{38CA84B0-24F6-42E6-BB57-E4F9BD526A27}" type="presParOf" srcId="{5496DD02-93AC-4E3A-8880-B00E1D474F96}" destId="{00178A85-09E4-435C-889C-BCE9CF916B25}" srcOrd="0" destOrd="0" presId="urn:microsoft.com/office/officeart/2005/8/layout/orgChart1"/>
    <dgm:cxn modelId="{44757651-F3AD-4D18-AC97-9F66E278773D}" type="presParOf" srcId="{00178A85-09E4-435C-889C-BCE9CF916B25}" destId="{1BCCBB35-8FA9-4F53-A2EE-DE4CA6A2F660}" srcOrd="0" destOrd="0" presId="urn:microsoft.com/office/officeart/2005/8/layout/orgChart1"/>
    <dgm:cxn modelId="{25132A63-5EA1-48E6-835F-0F58B89FE1BF}" type="presParOf" srcId="{00178A85-09E4-435C-889C-BCE9CF916B25}" destId="{68DA400A-15CC-4107-9B49-8B3D7390349C}" srcOrd="1" destOrd="0" presId="urn:microsoft.com/office/officeart/2005/8/layout/orgChart1"/>
    <dgm:cxn modelId="{CC1AA819-0BE4-4728-B09A-89BD2A4680F8}" type="presParOf" srcId="{5496DD02-93AC-4E3A-8880-B00E1D474F96}" destId="{285A9151-5845-4318-B61A-849B51E53E94}" srcOrd="1" destOrd="0" presId="urn:microsoft.com/office/officeart/2005/8/layout/orgChart1"/>
    <dgm:cxn modelId="{EB834014-1BD9-40E1-8564-49060840526B}" type="presParOf" srcId="{5496DD02-93AC-4E3A-8880-B00E1D474F96}" destId="{A1DE854D-54B2-4901-8241-178D96AF79E0}" srcOrd="2" destOrd="0" presId="urn:microsoft.com/office/officeart/2005/8/layout/orgChart1"/>
    <dgm:cxn modelId="{952D4CA2-99A8-4CCF-9D5D-4394FF7150B1}" type="presParOf" srcId="{4C2E2219-7893-45C2-829F-A1AC656647C5}" destId="{F1341DED-9FA7-4FB9-977B-1C3D5E0C972E}" srcOrd="4" destOrd="0" presId="urn:microsoft.com/office/officeart/2005/8/layout/orgChart1"/>
    <dgm:cxn modelId="{106BAD37-B32F-4C68-8989-0EA6EA0A1F0E}" type="presParOf" srcId="{4C2E2219-7893-45C2-829F-A1AC656647C5}" destId="{92E29E91-ED54-49B9-A775-0DD14227C2A3}" srcOrd="5" destOrd="0" presId="urn:microsoft.com/office/officeart/2005/8/layout/orgChart1"/>
    <dgm:cxn modelId="{A658781D-E60D-446B-9411-70F9587F55A3}" type="presParOf" srcId="{92E29E91-ED54-49B9-A775-0DD14227C2A3}" destId="{550A1BBE-B380-4FE3-896D-8D5C30877065}" srcOrd="0" destOrd="0" presId="urn:microsoft.com/office/officeart/2005/8/layout/orgChart1"/>
    <dgm:cxn modelId="{735C812E-0905-42C0-9B8F-22C289BAE683}" type="presParOf" srcId="{550A1BBE-B380-4FE3-896D-8D5C30877065}" destId="{DF8AF796-1809-479C-9E2A-265490028FE3}" srcOrd="0" destOrd="0" presId="urn:microsoft.com/office/officeart/2005/8/layout/orgChart1"/>
    <dgm:cxn modelId="{DDDB879F-5AB2-45B5-9C26-1F08210CEB61}" type="presParOf" srcId="{550A1BBE-B380-4FE3-896D-8D5C30877065}" destId="{B52C0D20-1C08-4631-9575-B5512039E535}" srcOrd="1" destOrd="0" presId="urn:microsoft.com/office/officeart/2005/8/layout/orgChart1"/>
    <dgm:cxn modelId="{A9E50662-D05B-44BA-AEC8-748BAD15C755}" type="presParOf" srcId="{92E29E91-ED54-49B9-A775-0DD14227C2A3}" destId="{6C5C34CF-C34F-480C-A136-09CA8B64EFF1}" srcOrd="1" destOrd="0" presId="urn:microsoft.com/office/officeart/2005/8/layout/orgChart1"/>
    <dgm:cxn modelId="{6AA461C3-F418-4DDA-89EA-0C5EAE2DE124}" type="presParOf" srcId="{92E29E91-ED54-49B9-A775-0DD14227C2A3}" destId="{07F27C93-AB0B-4E7C-A37D-27F3068874CD}" srcOrd="2" destOrd="0" presId="urn:microsoft.com/office/officeart/2005/8/layout/orgChart1"/>
    <dgm:cxn modelId="{B2C67F81-D9F0-4005-A5C5-036082BB0B5B}" type="presParOf" srcId="{F595E60D-899C-4FD0-ABEE-19E667BB75AD}" destId="{7EFFD4B5-F9DF-4311-88B9-AF8582B804C4}" srcOrd="2" destOrd="0" presId="urn:microsoft.com/office/officeart/2005/8/layout/orgChart1"/>
    <dgm:cxn modelId="{469D525C-F1D5-4C53-A531-59FFA28D2365}" type="presParOf" srcId="{7EFFD4B5-F9DF-4311-88B9-AF8582B804C4}" destId="{376E2835-42A3-4EC8-B2A9-15B94690033A}" srcOrd="0" destOrd="0" presId="urn:microsoft.com/office/officeart/2005/8/layout/orgChart1"/>
    <dgm:cxn modelId="{6A2189E7-F81D-4322-8EB2-455CA210BD0F}" type="presParOf" srcId="{7EFFD4B5-F9DF-4311-88B9-AF8582B804C4}" destId="{D503CCBB-05D0-4BA0-B74D-364E62FFDA79}" srcOrd="1" destOrd="0" presId="urn:microsoft.com/office/officeart/2005/8/layout/orgChart1"/>
    <dgm:cxn modelId="{74510E12-D5DC-4B14-B45A-D6ADEAFFA7F2}" type="presParOf" srcId="{D503CCBB-05D0-4BA0-B74D-364E62FFDA79}" destId="{4C835390-D8A6-4827-B7AC-AB38F43A6DC7}" srcOrd="0" destOrd="0" presId="urn:microsoft.com/office/officeart/2005/8/layout/orgChart1"/>
    <dgm:cxn modelId="{67B8D276-B822-4947-A20B-621C8E3B4C63}" type="presParOf" srcId="{4C835390-D8A6-4827-B7AC-AB38F43A6DC7}" destId="{393625DF-D5D1-4170-9BC9-4F511697FBA6}" srcOrd="0" destOrd="0" presId="urn:microsoft.com/office/officeart/2005/8/layout/orgChart1"/>
    <dgm:cxn modelId="{0C2D16FF-633C-4E3F-A82F-E147AAA4A520}" type="presParOf" srcId="{4C835390-D8A6-4827-B7AC-AB38F43A6DC7}" destId="{0D7AD9DC-A28D-404F-85D8-8A13948F7516}" srcOrd="1" destOrd="0" presId="urn:microsoft.com/office/officeart/2005/8/layout/orgChart1"/>
    <dgm:cxn modelId="{A0ECA088-F433-4712-96DE-110463531770}" type="presParOf" srcId="{D503CCBB-05D0-4BA0-B74D-364E62FFDA79}" destId="{63623443-3E86-43BF-BC3D-02C14667134F}" srcOrd="1" destOrd="0" presId="urn:microsoft.com/office/officeart/2005/8/layout/orgChart1"/>
    <dgm:cxn modelId="{62DE0726-63DE-44BA-BB14-8BF1903B32C4}" type="presParOf" srcId="{D503CCBB-05D0-4BA0-B74D-364E62FFDA79}" destId="{D9C1C571-B86A-4512-8016-78D37EB2DF4B}" srcOrd="2" destOrd="0" presId="urn:microsoft.com/office/officeart/2005/8/layout/orgChart1"/>
    <dgm:cxn modelId="{602B06B6-8DB4-1F45-A914-BA556D456012}" type="presParOf" srcId="{7EFFD4B5-F9DF-4311-88B9-AF8582B804C4}" destId="{0EAB7CA2-40D3-CB4A-8222-653454D31C91}" srcOrd="2" destOrd="0" presId="urn:microsoft.com/office/officeart/2005/8/layout/orgChart1"/>
    <dgm:cxn modelId="{B265721B-9222-B44F-B4C8-EF316A5E1FFB}" type="presParOf" srcId="{7EFFD4B5-F9DF-4311-88B9-AF8582B804C4}" destId="{35D25BC2-D2E7-2E48-AC65-8C4610CAF920}" srcOrd="3" destOrd="0" presId="urn:microsoft.com/office/officeart/2005/8/layout/orgChart1"/>
    <dgm:cxn modelId="{5929D53E-B717-8F41-BE17-106838797FD9}" type="presParOf" srcId="{35D25BC2-D2E7-2E48-AC65-8C4610CAF920}" destId="{3628BFA6-3291-0143-B50C-D0B5F37CF4A7}" srcOrd="0" destOrd="0" presId="urn:microsoft.com/office/officeart/2005/8/layout/orgChart1"/>
    <dgm:cxn modelId="{948359B2-BB73-3048-98D3-20E8D17D3F13}" type="presParOf" srcId="{3628BFA6-3291-0143-B50C-D0B5F37CF4A7}" destId="{6083E1A4-CD52-A940-84D2-5362D00BD6F2}" srcOrd="0" destOrd="0" presId="urn:microsoft.com/office/officeart/2005/8/layout/orgChart1"/>
    <dgm:cxn modelId="{42181C4F-26A5-434A-8AE7-01A0297225A4}" type="presParOf" srcId="{3628BFA6-3291-0143-B50C-D0B5F37CF4A7}" destId="{A29F5D9B-75BC-7442-A0B5-475A6006848C}" srcOrd="1" destOrd="0" presId="urn:microsoft.com/office/officeart/2005/8/layout/orgChart1"/>
    <dgm:cxn modelId="{9E3EC631-33A8-D647-928D-0875EEE80758}" type="presParOf" srcId="{35D25BC2-D2E7-2E48-AC65-8C4610CAF920}" destId="{5954FD0E-DA1C-6F40-A276-47B3B233C97D}" srcOrd="1" destOrd="0" presId="urn:microsoft.com/office/officeart/2005/8/layout/orgChart1"/>
    <dgm:cxn modelId="{F806C9D0-8C81-AF4A-AFF7-253DDC98ECD1}" type="presParOf" srcId="{35D25BC2-D2E7-2E48-AC65-8C4610CAF920}" destId="{D3B41FD2-EF5F-BA46-A2D1-F3B75CCE5F1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2134">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custLinFactNeighborX="30354" custLinFactNeighborY="-43410">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BCCEDE-753F-45E2-A061-2CFDDEEF6789}" type="doc">
      <dgm:prSet loTypeId="urn:microsoft.com/office/officeart/2005/8/layout/pyramid1" loCatId="pyramid" qsTypeId="urn:microsoft.com/office/officeart/2005/8/quickstyle/simple1" qsCatId="simple" csTypeId="urn:microsoft.com/office/officeart/2005/8/colors/accent1_2" csCatId="accent1" phldr="1"/>
      <dgm:spPr/>
    </dgm:pt>
    <dgm:pt modelId="{1DC5ABFA-55C1-414A-99EA-18A7354B250A}">
      <dgm:prSet phldrT="[Text]" custT="1"/>
      <dgm:spPr>
        <a:solidFill>
          <a:schemeClr val="accent6"/>
        </a:solidFill>
      </dgm:spPr>
      <dgm:t>
        <a:bodyPr/>
        <a:lstStyle/>
        <a:p>
          <a:endParaRPr lang="en-US" sz="2800" dirty="0">
            <a:solidFill>
              <a:schemeClr val="bg1"/>
            </a:solidFill>
          </a:endParaRPr>
        </a:p>
        <a:p>
          <a:r>
            <a:rPr lang="en-US" sz="2800" dirty="0">
              <a:solidFill>
                <a:schemeClr val="bg1"/>
              </a:solidFill>
            </a:rPr>
            <a:t>High </a:t>
          </a:r>
        </a:p>
        <a:p>
          <a:r>
            <a:rPr lang="en-US" sz="2800" dirty="0">
              <a:solidFill>
                <a:schemeClr val="bg1"/>
              </a:solidFill>
            </a:rPr>
            <a:t>Risk</a:t>
          </a:r>
        </a:p>
      </dgm:t>
    </dgm:pt>
    <dgm:pt modelId="{21C9516E-D18C-4124-8CC4-AF079CEB2DF3}" type="parTrans" cxnId="{10FD60E0-1D3A-4BEA-BD87-6C507852A15D}">
      <dgm:prSet/>
      <dgm:spPr/>
      <dgm:t>
        <a:bodyPr/>
        <a:lstStyle/>
        <a:p>
          <a:endParaRPr lang="en-US"/>
        </a:p>
      </dgm:t>
    </dgm:pt>
    <dgm:pt modelId="{7BC956DE-B575-488C-91EB-3E266AB11F03}" type="sibTrans" cxnId="{10FD60E0-1D3A-4BEA-BD87-6C507852A15D}">
      <dgm:prSet/>
      <dgm:spPr/>
      <dgm:t>
        <a:bodyPr/>
        <a:lstStyle/>
        <a:p>
          <a:endParaRPr lang="en-US"/>
        </a:p>
      </dgm:t>
    </dgm:pt>
    <dgm:pt modelId="{2FC8777F-AA97-4C01-823B-B5808E13DC86}">
      <dgm:prSet phldrT="[Text]" custT="1"/>
      <dgm:spPr>
        <a:solidFill>
          <a:schemeClr val="accent6">
            <a:alpha val="49000"/>
          </a:schemeClr>
        </a:solidFill>
      </dgm:spPr>
      <dgm:t>
        <a:bodyPr/>
        <a:lstStyle/>
        <a:p>
          <a:r>
            <a:rPr lang="en-US" sz="2800" dirty="0">
              <a:solidFill>
                <a:schemeClr val="bg1"/>
              </a:solidFill>
            </a:rPr>
            <a:t>Moderate Risk</a:t>
          </a:r>
        </a:p>
      </dgm:t>
    </dgm:pt>
    <dgm:pt modelId="{D7F60156-FC56-48CA-A8CF-E3444E42F8B0}" type="parTrans" cxnId="{9F733584-B220-40FF-9B89-B883E4F2365F}">
      <dgm:prSet/>
      <dgm:spPr/>
      <dgm:t>
        <a:bodyPr/>
        <a:lstStyle/>
        <a:p>
          <a:endParaRPr lang="en-US"/>
        </a:p>
      </dgm:t>
    </dgm:pt>
    <dgm:pt modelId="{9FACB230-826C-4739-B88C-491589FFB634}" type="sibTrans" cxnId="{9F733584-B220-40FF-9B89-B883E4F2365F}">
      <dgm:prSet/>
      <dgm:spPr/>
      <dgm:t>
        <a:bodyPr/>
        <a:lstStyle/>
        <a:p>
          <a:endParaRPr lang="en-US"/>
        </a:p>
      </dgm:t>
    </dgm:pt>
    <dgm:pt modelId="{C38CC3FF-5601-4EBC-8321-280E5203C0D2}">
      <dgm:prSet phldrT="[Text]" custT="1"/>
      <dgm:spPr>
        <a:solidFill>
          <a:schemeClr val="accent6">
            <a:alpha val="20000"/>
          </a:schemeClr>
        </a:solidFill>
      </dgm:spPr>
      <dgm:t>
        <a:bodyPr/>
        <a:lstStyle/>
        <a:p>
          <a:r>
            <a:rPr lang="en-US" sz="2800" dirty="0">
              <a:solidFill>
                <a:schemeClr val="bg1"/>
              </a:solidFill>
            </a:rPr>
            <a:t>Low Risk</a:t>
          </a:r>
        </a:p>
      </dgm:t>
    </dgm:pt>
    <dgm:pt modelId="{402C2FC5-4B2E-48D3-B283-64FC5826A6F0}" type="parTrans" cxnId="{C0721A19-5460-4ED4-9A8D-4481BBF02BC3}">
      <dgm:prSet/>
      <dgm:spPr/>
      <dgm:t>
        <a:bodyPr/>
        <a:lstStyle/>
        <a:p>
          <a:endParaRPr lang="en-US"/>
        </a:p>
      </dgm:t>
    </dgm:pt>
    <dgm:pt modelId="{978FD1AF-E60C-45F2-AAA2-EE096502563C}" type="sibTrans" cxnId="{C0721A19-5460-4ED4-9A8D-4481BBF02BC3}">
      <dgm:prSet/>
      <dgm:spPr/>
      <dgm:t>
        <a:bodyPr/>
        <a:lstStyle/>
        <a:p>
          <a:endParaRPr lang="en-US"/>
        </a:p>
      </dgm:t>
    </dgm:pt>
    <dgm:pt modelId="{C568F823-44A5-4BC0-BEC4-95677CEEDA37}" type="pres">
      <dgm:prSet presAssocID="{37BCCEDE-753F-45E2-A061-2CFDDEEF6789}" presName="Name0" presStyleCnt="0">
        <dgm:presLayoutVars>
          <dgm:dir/>
          <dgm:animLvl val="lvl"/>
          <dgm:resizeHandles val="exact"/>
        </dgm:presLayoutVars>
      </dgm:prSet>
      <dgm:spPr/>
    </dgm:pt>
    <dgm:pt modelId="{644F7E9C-BB90-46CD-B3B5-7D76D2BCAEE9}" type="pres">
      <dgm:prSet presAssocID="{1DC5ABFA-55C1-414A-99EA-18A7354B250A}" presName="Name8" presStyleCnt="0"/>
      <dgm:spPr/>
    </dgm:pt>
    <dgm:pt modelId="{2DB2AD44-DC7A-40B2-939C-0893734C6C2C}" type="pres">
      <dgm:prSet presAssocID="{1DC5ABFA-55C1-414A-99EA-18A7354B250A}" presName="level" presStyleLbl="node1" presStyleIdx="0" presStyleCnt="3">
        <dgm:presLayoutVars>
          <dgm:chMax val="1"/>
          <dgm:bulletEnabled val="1"/>
        </dgm:presLayoutVars>
      </dgm:prSet>
      <dgm:spPr/>
    </dgm:pt>
    <dgm:pt modelId="{A6BFA20F-A5BE-49E9-8A38-3402AA651548}" type="pres">
      <dgm:prSet presAssocID="{1DC5ABFA-55C1-414A-99EA-18A7354B250A}" presName="levelTx" presStyleLbl="revTx" presStyleIdx="0" presStyleCnt="0">
        <dgm:presLayoutVars>
          <dgm:chMax val="1"/>
          <dgm:bulletEnabled val="1"/>
        </dgm:presLayoutVars>
      </dgm:prSet>
      <dgm:spPr/>
    </dgm:pt>
    <dgm:pt modelId="{8F8BE684-4064-4330-94F8-6B0F0D3C14D0}" type="pres">
      <dgm:prSet presAssocID="{2FC8777F-AA97-4C01-823B-B5808E13DC86}" presName="Name8" presStyleCnt="0"/>
      <dgm:spPr/>
    </dgm:pt>
    <dgm:pt modelId="{F77D3F8D-F77E-46AE-9697-43BDBCCFDFF9}" type="pres">
      <dgm:prSet presAssocID="{2FC8777F-AA97-4C01-823B-B5808E13DC86}" presName="level" presStyleLbl="node1" presStyleIdx="1" presStyleCnt="3">
        <dgm:presLayoutVars>
          <dgm:chMax val="1"/>
          <dgm:bulletEnabled val="1"/>
        </dgm:presLayoutVars>
      </dgm:prSet>
      <dgm:spPr/>
    </dgm:pt>
    <dgm:pt modelId="{BF1794C8-9CB0-48B1-BE61-3AF7F9C136A0}" type="pres">
      <dgm:prSet presAssocID="{2FC8777F-AA97-4C01-823B-B5808E13DC86}" presName="levelTx" presStyleLbl="revTx" presStyleIdx="0" presStyleCnt="0">
        <dgm:presLayoutVars>
          <dgm:chMax val="1"/>
          <dgm:bulletEnabled val="1"/>
        </dgm:presLayoutVars>
      </dgm:prSet>
      <dgm:spPr/>
    </dgm:pt>
    <dgm:pt modelId="{8D7A9EB6-3E64-4EC8-A351-B3B2C8020014}" type="pres">
      <dgm:prSet presAssocID="{C38CC3FF-5601-4EBC-8321-280E5203C0D2}" presName="Name8" presStyleCnt="0"/>
      <dgm:spPr/>
    </dgm:pt>
    <dgm:pt modelId="{D9EB5C07-7D0F-4C9B-8A17-540D03F7E41B}" type="pres">
      <dgm:prSet presAssocID="{C38CC3FF-5601-4EBC-8321-280E5203C0D2}" presName="level" presStyleLbl="node1" presStyleIdx="2" presStyleCnt="3" custLinFactNeighborX="7903" custLinFactNeighborY="6180">
        <dgm:presLayoutVars>
          <dgm:chMax val="1"/>
          <dgm:bulletEnabled val="1"/>
        </dgm:presLayoutVars>
      </dgm:prSet>
      <dgm:spPr/>
    </dgm:pt>
    <dgm:pt modelId="{80DF29C7-05F1-414D-AD2E-A9C4A7F1A908}" type="pres">
      <dgm:prSet presAssocID="{C38CC3FF-5601-4EBC-8321-280E5203C0D2}" presName="levelTx" presStyleLbl="revTx" presStyleIdx="0" presStyleCnt="0">
        <dgm:presLayoutVars>
          <dgm:chMax val="1"/>
          <dgm:bulletEnabled val="1"/>
        </dgm:presLayoutVars>
      </dgm:prSet>
      <dgm:spPr/>
    </dgm:pt>
  </dgm:ptLst>
  <dgm:cxnLst>
    <dgm:cxn modelId="{29693F0A-4B9C-449B-A9BD-B474CF976C88}" type="presOf" srcId="{1DC5ABFA-55C1-414A-99EA-18A7354B250A}" destId="{A6BFA20F-A5BE-49E9-8A38-3402AA651548}" srcOrd="1" destOrd="0" presId="urn:microsoft.com/office/officeart/2005/8/layout/pyramid1"/>
    <dgm:cxn modelId="{C0721A19-5460-4ED4-9A8D-4481BBF02BC3}" srcId="{37BCCEDE-753F-45E2-A061-2CFDDEEF6789}" destId="{C38CC3FF-5601-4EBC-8321-280E5203C0D2}" srcOrd="2" destOrd="0" parTransId="{402C2FC5-4B2E-48D3-B283-64FC5826A6F0}" sibTransId="{978FD1AF-E60C-45F2-AAA2-EE096502563C}"/>
    <dgm:cxn modelId="{1BAA124C-ED1C-4DE4-94BA-A243007A26B5}" type="presOf" srcId="{1DC5ABFA-55C1-414A-99EA-18A7354B250A}" destId="{2DB2AD44-DC7A-40B2-939C-0893734C6C2C}" srcOrd="0" destOrd="0" presId="urn:microsoft.com/office/officeart/2005/8/layout/pyramid1"/>
    <dgm:cxn modelId="{9F733584-B220-40FF-9B89-B883E4F2365F}" srcId="{37BCCEDE-753F-45E2-A061-2CFDDEEF6789}" destId="{2FC8777F-AA97-4C01-823B-B5808E13DC86}" srcOrd="1" destOrd="0" parTransId="{D7F60156-FC56-48CA-A8CF-E3444E42F8B0}" sibTransId="{9FACB230-826C-4739-B88C-491589FFB634}"/>
    <dgm:cxn modelId="{F634468B-CF0B-4B13-973E-637A1AD83904}" type="presOf" srcId="{C38CC3FF-5601-4EBC-8321-280E5203C0D2}" destId="{D9EB5C07-7D0F-4C9B-8A17-540D03F7E41B}" srcOrd="0" destOrd="0" presId="urn:microsoft.com/office/officeart/2005/8/layout/pyramid1"/>
    <dgm:cxn modelId="{46509E8F-C36E-4AAD-B4C4-0F0924EFC336}" type="presOf" srcId="{2FC8777F-AA97-4C01-823B-B5808E13DC86}" destId="{BF1794C8-9CB0-48B1-BE61-3AF7F9C136A0}" srcOrd="1" destOrd="0" presId="urn:microsoft.com/office/officeart/2005/8/layout/pyramid1"/>
    <dgm:cxn modelId="{FF015B9A-12C0-41D3-8839-D196AAAFA00E}" type="presOf" srcId="{37BCCEDE-753F-45E2-A061-2CFDDEEF6789}" destId="{C568F823-44A5-4BC0-BEC4-95677CEEDA37}" srcOrd="0" destOrd="0" presId="urn:microsoft.com/office/officeart/2005/8/layout/pyramid1"/>
    <dgm:cxn modelId="{A639D1BF-ECD1-4CFE-8169-0801A6BBCE37}" type="presOf" srcId="{C38CC3FF-5601-4EBC-8321-280E5203C0D2}" destId="{80DF29C7-05F1-414D-AD2E-A9C4A7F1A908}" srcOrd="1" destOrd="0" presId="urn:microsoft.com/office/officeart/2005/8/layout/pyramid1"/>
    <dgm:cxn modelId="{FB037ED9-0DC2-468A-B5AB-DDA026B9DAA3}" type="presOf" srcId="{2FC8777F-AA97-4C01-823B-B5808E13DC86}" destId="{F77D3F8D-F77E-46AE-9697-43BDBCCFDFF9}" srcOrd="0" destOrd="0" presId="urn:microsoft.com/office/officeart/2005/8/layout/pyramid1"/>
    <dgm:cxn modelId="{10FD60E0-1D3A-4BEA-BD87-6C507852A15D}" srcId="{37BCCEDE-753F-45E2-A061-2CFDDEEF6789}" destId="{1DC5ABFA-55C1-414A-99EA-18A7354B250A}" srcOrd="0" destOrd="0" parTransId="{21C9516E-D18C-4124-8CC4-AF079CEB2DF3}" sibTransId="{7BC956DE-B575-488C-91EB-3E266AB11F03}"/>
    <dgm:cxn modelId="{5CC13961-9902-4BE3-BDAC-8D2FA395A013}" type="presParOf" srcId="{C568F823-44A5-4BC0-BEC4-95677CEEDA37}" destId="{644F7E9C-BB90-46CD-B3B5-7D76D2BCAEE9}" srcOrd="0" destOrd="0" presId="urn:microsoft.com/office/officeart/2005/8/layout/pyramid1"/>
    <dgm:cxn modelId="{F0D7714E-348B-43DA-9CFD-364F631CD54B}" type="presParOf" srcId="{644F7E9C-BB90-46CD-B3B5-7D76D2BCAEE9}" destId="{2DB2AD44-DC7A-40B2-939C-0893734C6C2C}" srcOrd="0" destOrd="0" presId="urn:microsoft.com/office/officeart/2005/8/layout/pyramid1"/>
    <dgm:cxn modelId="{AF02BE50-CDF6-40E5-8D00-43117E61E38E}" type="presParOf" srcId="{644F7E9C-BB90-46CD-B3B5-7D76D2BCAEE9}" destId="{A6BFA20F-A5BE-49E9-8A38-3402AA651548}" srcOrd="1" destOrd="0" presId="urn:microsoft.com/office/officeart/2005/8/layout/pyramid1"/>
    <dgm:cxn modelId="{03520B8F-9CB2-4430-886C-D49C5D52762B}" type="presParOf" srcId="{C568F823-44A5-4BC0-BEC4-95677CEEDA37}" destId="{8F8BE684-4064-4330-94F8-6B0F0D3C14D0}" srcOrd="1" destOrd="0" presId="urn:microsoft.com/office/officeart/2005/8/layout/pyramid1"/>
    <dgm:cxn modelId="{9D574A02-B819-4346-8915-EA2BCE1A3612}" type="presParOf" srcId="{8F8BE684-4064-4330-94F8-6B0F0D3C14D0}" destId="{F77D3F8D-F77E-46AE-9697-43BDBCCFDFF9}" srcOrd="0" destOrd="0" presId="urn:microsoft.com/office/officeart/2005/8/layout/pyramid1"/>
    <dgm:cxn modelId="{021E2F81-1139-4AB5-83AD-532FE1E6076F}" type="presParOf" srcId="{8F8BE684-4064-4330-94F8-6B0F0D3C14D0}" destId="{BF1794C8-9CB0-48B1-BE61-3AF7F9C136A0}" srcOrd="1" destOrd="0" presId="urn:microsoft.com/office/officeart/2005/8/layout/pyramid1"/>
    <dgm:cxn modelId="{E2A0217E-CD7F-401F-A4CC-05D5D0AA79F8}" type="presParOf" srcId="{C568F823-44A5-4BC0-BEC4-95677CEEDA37}" destId="{8D7A9EB6-3E64-4EC8-A351-B3B2C8020014}" srcOrd="2" destOrd="0" presId="urn:microsoft.com/office/officeart/2005/8/layout/pyramid1"/>
    <dgm:cxn modelId="{AB2043F2-DDEC-451B-941F-DFD04C4ACC85}" type="presParOf" srcId="{8D7A9EB6-3E64-4EC8-A351-B3B2C8020014}" destId="{D9EB5C07-7D0F-4C9B-8A17-540D03F7E41B}" srcOrd="0" destOrd="0" presId="urn:microsoft.com/office/officeart/2005/8/layout/pyramid1"/>
    <dgm:cxn modelId="{2C0F6111-006B-4C9E-A1AF-861FE0949A3D}" type="presParOf" srcId="{8D7A9EB6-3E64-4EC8-A351-B3B2C8020014}" destId="{80DF29C7-05F1-414D-AD2E-A9C4A7F1A90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5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6BDF-83FB-49A8-9879-B6A4FBF1A07E}">
      <dsp:nvSpPr>
        <dsp:cNvPr id="0" name=""/>
        <dsp:cNvSpPr/>
      </dsp:nvSpPr>
      <dsp:spPr>
        <a:xfrm>
          <a:off x="2497658" y="1030647"/>
          <a:ext cx="2411026" cy="120551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HealthTeam Advantage</a:t>
          </a:r>
        </a:p>
      </dsp:txBody>
      <dsp:txXfrm>
        <a:off x="2532966" y="1065955"/>
        <a:ext cx="2340410" cy="1134897"/>
      </dsp:txXfrm>
    </dsp:sp>
    <dsp:sp modelId="{21123755-369C-4D64-B70C-80BF509CF0D5}">
      <dsp:nvSpPr>
        <dsp:cNvPr id="0" name=""/>
        <dsp:cNvSpPr/>
      </dsp:nvSpPr>
      <dsp:spPr>
        <a:xfrm rot="3305052">
          <a:off x="4682739" y="2621056"/>
          <a:ext cx="795117"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09318" y="2705442"/>
        <a:ext cx="541959" cy="253157"/>
      </dsp:txXfrm>
    </dsp:sp>
    <dsp:sp modelId="{218D97C6-16C9-450C-9F43-5EE978E6576E}">
      <dsp:nvSpPr>
        <dsp:cNvPr id="0" name=""/>
        <dsp:cNvSpPr/>
      </dsp:nvSpPr>
      <dsp:spPr>
        <a:xfrm>
          <a:off x="4188957" y="3453643"/>
          <a:ext cx="2411026" cy="12055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sng" kern="1200" dirty="0"/>
            <a:t>Member</a:t>
          </a:r>
        </a:p>
      </dsp:txBody>
      <dsp:txXfrm>
        <a:off x="4224265" y="3488951"/>
        <a:ext cx="2340410" cy="1134897"/>
      </dsp:txXfrm>
    </dsp:sp>
    <dsp:sp modelId="{BE000420-511C-4C43-8FAA-78FF9AF13235}">
      <dsp:nvSpPr>
        <dsp:cNvPr id="0" name=""/>
        <dsp:cNvSpPr/>
      </dsp:nvSpPr>
      <dsp:spPr>
        <a:xfrm rot="10813187">
          <a:off x="3364363" y="3838774"/>
          <a:ext cx="587056"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490942" y="3923160"/>
        <a:ext cx="333898" cy="253157"/>
      </dsp:txXfrm>
    </dsp:sp>
    <dsp:sp modelId="{FC5431B5-BB56-43F4-B022-744860B36201}">
      <dsp:nvSpPr>
        <dsp:cNvPr id="0" name=""/>
        <dsp:cNvSpPr/>
      </dsp:nvSpPr>
      <dsp:spPr>
        <a:xfrm>
          <a:off x="715800" y="3440321"/>
          <a:ext cx="2411026" cy="12055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Provider(s)</a:t>
          </a:r>
        </a:p>
      </dsp:txBody>
      <dsp:txXfrm>
        <a:off x="751108" y="3475629"/>
        <a:ext cx="2340410" cy="1134897"/>
      </dsp:txXfrm>
    </dsp:sp>
    <dsp:sp modelId="{1D267A79-15E1-46B7-9BA8-56A5F4983D45}">
      <dsp:nvSpPr>
        <dsp:cNvPr id="0" name=""/>
        <dsp:cNvSpPr/>
      </dsp:nvSpPr>
      <dsp:spPr>
        <a:xfrm rot="18388887">
          <a:off x="1817061" y="2529641"/>
          <a:ext cx="834331"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943640" y="2614027"/>
        <a:ext cx="581173" cy="253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600" y="0"/>
          <a:ext cx="6908800" cy="5418667"/>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91858" y="677940"/>
          <a:ext cx="2616200" cy="21674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97665" y="783747"/>
        <a:ext cx="2404586" cy="1955852"/>
      </dsp:txXfrm>
    </dsp:sp>
    <dsp:sp modelId="{68583DAD-DD0A-4EF7-8639-B4DAA379B391}">
      <dsp:nvSpPr>
        <dsp:cNvPr id="0" name=""/>
        <dsp:cNvSpPr/>
      </dsp:nvSpPr>
      <dsp:spPr>
        <a:xfrm>
          <a:off x="2755899" y="1625600"/>
          <a:ext cx="2616200" cy="21674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861706" y="1731407"/>
        <a:ext cx="2404586" cy="1955852"/>
      </dsp:txXfrm>
    </dsp:sp>
    <dsp:sp modelId="{B3985B02-413D-4ED3-AA4C-6BC2F107D14F}">
      <dsp:nvSpPr>
        <dsp:cNvPr id="0" name=""/>
        <dsp:cNvSpPr/>
      </dsp:nvSpPr>
      <dsp:spPr>
        <a:xfrm>
          <a:off x="5503068" y="1625600"/>
          <a:ext cx="2616200" cy="21674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7CA2-40D3-CB4A-8222-653454D31C91}">
      <dsp:nvSpPr>
        <dsp:cNvPr id="0" name=""/>
        <dsp:cNvSpPr/>
      </dsp:nvSpPr>
      <dsp:spPr>
        <a:xfrm>
          <a:off x="4064000" y="1616240"/>
          <a:ext cx="249510" cy="1093092"/>
        </a:xfrm>
        <a:custGeom>
          <a:avLst/>
          <a:gdLst/>
          <a:ahLst/>
          <a:cxnLst/>
          <a:rect l="0" t="0" r="0" b="0"/>
          <a:pathLst>
            <a:path>
              <a:moveTo>
                <a:pt x="0" y="0"/>
              </a:moveTo>
              <a:lnTo>
                <a:pt x="0" y="1093092"/>
              </a:lnTo>
              <a:lnTo>
                <a:pt x="24951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E2835-42A3-4EC8-B2A9-15B94690033A}">
      <dsp:nvSpPr>
        <dsp:cNvPr id="0" name=""/>
        <dsp:cNvSpPr/>
      </dsp:nvSpPr>
      <dsp:spPr>
        <a:xfrm>
          <a:off x="3814489" y="1616240"/>
          <a:ext cx="249510" cy="1093092"/>
        </a:xfrm>
        <a:custGeom>
          <a:avLst/>
          <a:gdLst/>
          <a:ahLst/>
          <a:cxnLst/>
          <a:rect l="0" t="0" r="0" b="0"/>
          <a:pathLst>
            <a:path>
              <a:moveTo>
                <a:pt x="249510" y="0"/>
              </a:moveTo>
              <a:lnTo>
                <a:pt x="249510" y="1093092"/>
              </a:lnTo>
              <a:lnTo>
                <a:pt x="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1DED-9FA7-4FB9-977B-1C3D5E0C972E}">
      <dsp:nvSpPr>
        <dsp:cNvPr id="0" name=""/>
        <dsp:cNvSpPr/>
      </dsp:nvSpPr>
      <dsp:spPr>
        <a:xfrm>
          <a:off x="4064000" y="1616240"/>
          <a:ext cx="2875309" cy="2186185"/>
        </a:xfrm>
        <a:custGeom>
          <a:avLst/>
          <a:gdLst/>
          <a:ahLst/>
          <a:cxnLst/>
          <a:rect l="0" t="0" r="0" b="0"/>
          <a:pathLst>
            <a:path>
              <a:moveTo>
                <a:pt x="0" y="0"/>
              </a:moveTo>
              <a:lnTo>
                <a:pt x="0" y="1936675"/>
              </a:lnTo>
              <a:lnTo>
                <a:pt x="2875309" y="1936675"/>
              </a:lnTo>
              <a:lnTo>
                <a:pt x="2875309"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81BDB-7581-457B-8290-37133474DD0C}">
      <dsp:nvSpPr>
        <dsp:cNvPr id="0" name=""/>
        <dsp:cNvSpPr/>
      </dsp:nvSpPr>
      <dsp:spPr>
        <a:xfrm>
          <a:off x="4018280" y="1616240"/>
          <a:ext cx="91440" cy="2186185"/>
        </a:xfrm>
        <a:custGeom>
          <a:avLst/>
          <a:gdLst/>
          <a:ahLst/>
          <a:cxnLst/>
          <a:rect l="0" t="0" r="0" b="0"/>
          <a:pathLst>
            <a:path>
              <a:moveTo>
                <a:pt x="45720" y="0"/>
              </a:moveTo>
              <a:lnTo>
                <a:pt x="4572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C7E14-6C3A-41EE-9874-FAACE783711A}">
      <dsp:nvSpPr>
        <dsp:cNvPr id="0" name=""/>
        <dsp:cNvSpPr/>
      </dsp:nvSpPr>
      <dsp:spPr>
        <a:xfrm>
          <a:off x="1188690" y="1616240"/>
          <a:ext cx="2875309" cy="2186185"/>
        </a:xfrm>
        <a:custGeom>
          <a:avLst/>
          <a:gdLst/>
          <a:ahLst/>
          <a:cxnLst/>
          <a:rect l="0" t="0" r="0" b="0"/>
          <a:pathLst>
            <a:path>
              <a:moveTo>
                <a:pt x="2875309" y="0"/>
              </a:moveTo>
              <a:lnTo>
                <a:pt x="2875309" y="1936675"/>
              </a:lnTo>
              <a:lnTo>
                <a:pt x="0" y="1936675"/>
              </a:lnTo>
              <a:lnTo>
                <a:pt x="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E199-D737-4F37-BC73-06F05F451611}">
      <dsp:nvSpPr>
        <dsp:cNvPr id="0" name=""/>
        <dsp:cNvSpPr/>
      </dsp:nvSpPr>
      <dsp:spPr>
        <a:xfrm>
          <a:off x="2875855" y="428096"/>
          <a:ext cx="2376289" cy="1188144"/>
        </a:xfrm>
        <a:prstGeom prst="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Enrolled Member </a:t>
          </a:r>
        </a:p>
      </dsp:txBody>
      <dsp:txXfrm>
        <a:off x="2875855" y="428096"/>
        <a:ext cx="2376289" cy="1188144"/>
      </dsp:txXfrm>
    </dsp:sp>
    <dsp:sp modelId="{A9981182-8147-4B46-A0F2-60007E4FC906}">
      <dsp:nvSpPr>
        <dsp:cNvPr id="0" name=""/>
        <dsp:cNvSpPr/>
      </dsp:nvSpPr>
      <dsp:spPr>
        <a:xfrm>
          <a:off x="545" y="3802426"/>
          <a:ext cx="2376289" cy="1188144"/>
        </a:xfrm>
        <a:prstGeom prst="rect">
          <a:avLst/>
        </a:prstGeom>
        <a:solidFill>
          <a:srgbClr val="411247">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Low Risk</a:t>
          </a:r>
        </a:p>
      </dsp:txBody>
      <dsp:txXfrm>
        <a:off x="545" y="3802426"/>
        <a:ext cx="2376289" cy="1188144"/>
      </dsp:txXfrm>
    </dsp:sp>
    <dsp:sp modelId="{1BCCBB35-8FA9-4F53-A2EE-DE4CA6A2F660}">
      <dsp:nvSpPr>
        <dsp:cNvPr id="0" name=""/>
        <dsp:cNvSpPr/>
      </dsp:nvSpPr>
      <dsp:spPr>
        <a:xfrm>
          <a:off x="2875855" y="3802426"/>
          <a:ext cx="2376289" cy="1188144"/>
        </a:xfrm>
        <a:prstGeom prst="rect">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Medium Risk</a:t>
          </a:r>
        </a:p>
      </dsp:txBody>
      <dsp:txXfrm>
        <a:off x="2875855" y="3802426"/>
        <a:ext cx="2376289" cy="1188144"/>
      </dsp:txXfrm>
    </dsp:sp>
    <dsp:sp modelId="{DF8AF796-1809-479C-9E2A-265490028FE3}">
      <dsp:nvSpPr>
        <dsp:cNvPr id="0" name=""/>
        <dsp:cNvSpPr/>
      </dsp:nvSpPr>
      <dsp:spPr>
        <a:xfrm>
          <a:off x="5751165" y="3802426"/>
          <a:ext cx="2376289" cy="118814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High Risk (Most Vulnerable)</a:t>
          </a:r>
        </a:p>
      </dsp:txBody>
      <dsp:txXfrm>
        <a:off x="5751165" y="3802426"/>
        <a:ext cx="2376289" cy="1188144"/>
      </dsp:txXfrm>
    </dsp:sp>
    <dsp:sp modelId="{393625DF-D5D1-4170-9BC9-4F511697FBA6}">
      <dsp:nvSpPr>
        <dsp:cNvPr id="0" name=""/>
        <dsp:cNvSpPr/>
      </dsp:nvSpPr>
      <dsp:spPr>
        <a:xfrm>
          <a:off x="143820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Comprehensive Health Risk Assessment</a:t>
          </a:r>
        </a:p>
      </dsp:txBody>
      <dsp:txXfrm>
        <a:off x="1438200" y="2115261"/>
        <a:ext cx="2376289" cy="1188144"/>
      </dsp:txXfrm>
    </dsp:sp>
    <dsp:sp modelId="{6083E1A4-CD52-A940-84D2-5362D00BD6F2}">
      <dsp:nvSpPr>
        <dsp:cNvPr id="0" name=""/>
        <dsp:cNvSpPr/>
      </dsp:nvSpPr>
      <dsp:spPr>
        <a:xfrm>
          <a:off x="431351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Utilization and Analytic Data</a:t>
          </a:r>
        </a:p>
      </dsp:txBody>
      <dsp:txXfrm>
        <a:off x="4313510" y="2115261"/>
        <a:ext cx="2376289" cy="1188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600" y="0"/>
          <a:ext cx="6908800" cy="5418667"/>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91858" y="1671853"/>
          <a:ext cx="2616200" cy="21674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97665" y="1777660"/>
        <a:ext cx="2404586" cy="1955852"/>
      </dsp:txXfrm>
    </dsp:sp>
    <dsp:sp modelId="{68583DAD-DD0A-4EF7-8639-B4DAA379B391}">
      <dsp:nvSpPr>
        <dsp:cNvPr id="0" name=""/>
        <dsp:cNvSpPr/>
      </dsp:nvSpPr>
      <dsp:spPr>
        <a:xfrm>
          <a:off x="2795654" y="684702"/>
          <a:ext cx="2616200" cy="21674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901461" y="790509"/>
        <a:ext cx="2404586" cy="1955852"/>
      </dsp:txXfrm>
    </dsp:sp>
    <dsp:sp modelId="{B3985B02-413D-4ED3-AA4C-6BC2F107D14F}">
      <dsp:nvSpPr>
        <dsp:cNvPr id="0" name=""/>
        <dsp:cNvSpPr/>
      </dsp:nvSpPr>
      <dsp:spPr>
        <a:xfrm>
          <a:off x="5503068" y="1625600"/>
          <a:ext cx="2616200" cy="21674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AD44-DC7A-40B2-939C-0893734C6C2C}">
      <dsp:nvSpPr>
        <dsp:cNvPr id="0" name=""/>
        <dsp:cNvSpPr/>
      </dsp:nvSpPr>
      <dsp:spPr>
        <a:xfrm>
          <a:off x="1900551" y="0"/>
          <a:ext cx="1900551" cy="1501087"/>
        </a:xfrm>
        <a:prstGeom prst="trapezoid">
          <a:avLst>
            <a:gd name="adj" fmla="val 63306"/>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bg1"/>
            </a:solidFill>
          </a:endParaRPr>
        </a:p>
        <a:p>
          <a:pPr marL="0" lvl="0" indent="0" algn="ctr" defTabSz="1244600">
            <a:lnSpc>
              <a:spcPct val="90000"/>
            </a:lnSpc>
            <a:spcBef>
              <a:spcPct val="0"/>
            </a:spcBef>
            <a:spcAft>
              <a:spcPct val="35000"/>
            </a:spcAft>
            <a:buNone/>
          </a:pPr>
          <a:r>
            <a:rPr lang="en-US" sz="2800" kern="1200" dirty="0">
              <a:solidFill>
                <a:schemeClr val="bg1"/>
              </a:solidFill>
            </a:rPr>
            <a:t>High </a:t>
          </a:r>
        </a:p>
        <a:p>
          <a:pPr marL="0" lvl="0" indent="0" algn="ctr" defTabSz="1244600">
            <a:lnSpc>
              <a:spcPct val="90000"/>
            </a:lnSpc>
            <a:spcBef>
              <a:spcPct val="0"/>
            </a:spcBef>
            <a:spcAft>
              <a:spcPct val="35000"/>
            </a:spcAft>
            <a:buNone/>
          </a:pPr>
          <a:r>
            <a:rPr lang="en-US" sz="2800" kern="1200" dirty="0">
              <a:solidFill>
                <a:schemeClr val="bg1"/>
              </a:solidFill>
            </a:rPr>
            <a:t>Risk</a:t>
          </a:r>
        </a:p>
      </dsp:txBody>
      <dsp:txXfrm>
        <a:off x="1900551" y="0"/>
        <a:ext cx="1900551" cy="1501087"/>
      </dsp:txXfrm>
    </dsp:sp>
    <dsp:sp modelId="{F77D3F8D-F77E-46AE-9697-43BDBCCFDFF9}">
      <dsp:nvSpPr>
        <dsp:cNvPr id="0" name=""/>
        <dsp:cNvSpPr/>
      </dsp:nvSpPr>
      <dsp:spPr>
        <a:xfrm>
          <a:off x="950275" y="1501087"/>
          <a:ext cx="3801102" cy="1501087"/>
        </a:xfrm>
        <a:prstGeom prst="trapezoid">
          <a:avLst>
            <a:gd name="adj" fmla="val 63306"/>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Moderate Risk</a:t>
          </a:r>
        </a:p>
      </dsp:txBody>
      <dsp:txXfrm>
        <a:off x="1615468" y="1501087"/>
        <a:ext cx="2470716" cy="1501087"/>
      </dsp:txXfrm>
    </dsp:sp>
    <dsp:sp modelId="{D9EB5C07-7D0F-4C9B-8A17-540D03F7E41B}">
      <dsp:nvSpPr>
        <dsp:cNvPr id="0" name=""/>
        <dsp:cNvSpPr/>
      </dsp:nvSpPr>
      <dsp:spPr>
        <a:xfrm>
          <a:off x="0" y="3002175"/>
          <a:ext cx="5701654" cy="1501087"/>
        </a:xfrm>
        <a:prstGeom prst="trapezoid">
          <a:avLst>
            <a:gd name="adj" fmla="val 63306"/>
          </a:avLst>
        </a:prstGeom>
        <a:solidFill>
          <a:schemeClr val="accent6">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Low Risk</a:t>
          </a:r>
        </a:p>
      </dsp:txBody>
      <dsp:txXfrm>
        <a:off x="997789" y="3002175"/>
        <a:ext cx="3706075" cy="1501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AC2A7341-607A-43DC-A8DA-4AB658E5C7EB}" type="datetimeFigureOut">
              <a:rPr lang="en-US" smtClean="0"/>
              <a:t>1/31/24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0E44-0139-40A1-BB19-5229C18FDA39}" type="slidenum">
              <a:rPr lang="en-US" smtClean="0"/>
              <a:t>‹#›</a:t>
            </a:fld>
            <a:endParaRPr lang="en-US" dirty="0"/>
          </a:p>
        </p:txBody>
      </p:sp>
    </p:spTree>
    <p:extLst>
      <p:ext uri="{BB962C8B-B14F-4D97-AF65-F5344CB8AC3E}">
        <p14:creationId xmlns:p14="http://schemas.microsoft.com/office/powerpoint/2010/main" val="155657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time to review the training material on the </a:t>
            </a:r>
            <a:r>
              <a:rPr lang="en-US" sz="1200" kern="1200" dirty="0" err="1">
                <a:solidFill>
                  <a:schemeClr val="tx1"/>
                </a:solidFill>
                <a:effectLst/>
                <a:latin typeface="+mn-lt"/>
                <a:ea typeface="+mn-ea"/>
                <a:cs typeface="+mn-cs"/>
              </a:rPr>
              <a:t>HealthTeam</a:t>
            </a:r>
            <a:r>
              <a:rPr lang="en-US" sz="1200" kern="1200" dirty="0">
                <a:solidFill>
                  <a:schemeClr val="tx1"/>
                </a:solidFill>
                <a:effectLst/>
                <a:latin typeface="+mn-lt"/>
                <a:ea typeface="+mn-ea"/>
                <a:cs typeface="+mn-cs"/>
              </a:rPr>
              <a:t> Advantage Chronic Special Needs Plan Model of Care. </a:t>
            </a:r>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a:t>
            </a:fld>
            <a:endParaRPr lang="en-US" dirty="0"/>
          </a:p>
        </p:txBody>
      </p:sp>
    </p:spTree>
    <p:extLst>
      <p:ext uri="{BB962C8B-B14F-4D97-AF65-F5344CB8AC3E}">
        <p14:creationId xmlns:p14="http://schemas.microsoft.com/office/powerpoint/2010/main" val="268230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 Needs Plans are required to conduct initial and then annual Model of Care training for both in-network and out-of-network providers who see CSNP members on a routine basis. The plan is required to document evidence that the organization makes Model of Care trainings available to these providers and performs outreach when necessary to encourage their completion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10</a:t>
            </a:fld>
            <a:endParaRPr lang="en-US" dirty="0"/>
          </a:p>
        </p:txBody>
      </p:sp>
    </p:spTree>
    <p:extLst>
      <p:ext uri="{BB962C8B-B14F-4D97-AF65-F5344CB8AC3E}">
        <p14:creationId xmlns:p14="http://schemas.microsoft.com/office/powerpoint/2010/main" val="342038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really differentiates a Special Needs Plan from a traditional Medicare Advantage plan is the Model of Care. The Model of Care provides the road map for promoting quality care management as well as the policies and procedures that will be deployed to deliver on the unique needs of enrollees. CMS considers the Model of Care to be a vital quality improvement tool and an integral component for ensuring that the unique needs of each member are identified and addressed. The Model of Care has approximately 75 sections divided into four major elements.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11</a:t>
            </a:fld>
            <a:endParaRPr lang="en-US" dirty="0"/>
          </a:p>
        </p:txBody>
      </p:sp>
    </p:spTree>
    <p:extLst>
      <p:ext uri="{BB962C8B-B14F-4D97-AF65-F5344CB8AC3E}">
        <p14:creationId xmlns:p14="http://schemas.microsoft.com/office/powerpoint/2010/main" val="286271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element of the Model of Care requires that a plan uses analytic, utilization, and cost data to understand the intended population so the most needy and vulnerable members can be identified. The expectation is that the cohort population is evaluated not only for its medical requirements but also social economic needs as well as potential barriers to receiving needed care and services.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12</a:t>
            </a:fld>
            <a:endParaRPr lang="en-US" dirty="0"/>
          </a:p>
        </p:txBody>
      </p:sp>
    </p:spTree>
    <p:extLst>
      <p:ext uri="{BB962C8B-B14F-4D97-AF65-F5344CB8AC3E}">
        <p14:creationId xmlns:p14="http://schemas.microsoft.com/office/powerpoint/2010/main" val="124625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element of the Model of Care focuses on care coordination. This requires a very detailed description of how the health plan will coordinate the healthcare needs and preferences of the member and share that information with the interdisciplinary care team (IDT). This element includes descriptions of the health risk assessment tool (HRAT), development of the individualized care plan (ICP), and membership of the interdisciplinary care team (IDT).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element also includes how information will be shared during the care transitions or with other significant changes in the individual care plan.</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13</a:t>
            </a:fld>
            <a:endParaRPr lang="en-US" dirty="0"/>
          </a:p>
        </p:txBody>
      </p:sp>
    </p:spTree>
    <p:extLst>
      <p:ext uri="{BB962C8B-B14F-4D97-AF65-F5344CB8AC3E}">
        <p14:creationId xmlns:p14="http://schemas.microsoft.com/office/powerpoint/2010/main" val="34419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HTA member’s special needs assessment and care coordination development begins with a comprehensive health risk assessment tool. It is a CMS requirement that each member enrolled in a Special Needs Plan completes a health risk assessment that addresses not only their medical status but also helps determine social economic needs, barriers to getting care, impediments to activities of daily living, as well as self-reported concerns, and personalized health goals.</a:t>
            </a: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14</a:t>
            </a:fld>
            <a:endParaRPr lang="en-US" dirty="0"/>
          </a:p>
        </p:txBody>
      </p:sp>
    </p:spTree>
    <p:extLst>
      <p:ext uri="{BB962C8B-B14F-4D97-AF65-F5344CB8AC3E}">
        <p14:creationId xmlns:p14="http://schemas.microsoft.com/office/powerpoint/2010/main" val="311683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slide shows some sample questions from the HealthTeam Advantage health risk assessment tool. The assessment is available to members online or in print. Assistance is available for members who have difficulty completing the form either through the member’s personal HealthTeam Advantage Healthcare Concierge or their assigned HTA Care Manager.</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15</a:t>
            </a:fld>
            <a:endParaRPr lang="en-US" dirty="0"/>
          </a:p>
        </p:txBody>
      </p:sp>
    </p:spTree>
    <p:extLst>
      <p:ext uri="{BB962C8B-B14F-4D97-AF65-F5344CB8AC3E}">
        <p14:creationId xmlns:p14="http://schemas.microsoft.com/office/powerpoint/2010/main" val="386379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Responses from the health risk assessment, along with any available utilization data, is then used to risk stratify each member into a low-risk, medium-risk, or a high-risk cohort. The high-risk group represents our most vulnerable membership.</a:t>
            </a:r>
          </a:p>
        </p:txBody>
      </p:sp>
      <p:sp>
        <p:nvSpPr>
          <p:cNvPr id="4" name="Slide Number Placeholder 3"/>
          <p:cNvSpPr>
            <a:spLocks noGrp="1"/>
          </p:cNvSpPr>
          <p:nvPr>
            <p:ph type="sldNum" sz="quarter" idx="5"/>
          </p:nvPr>
        </p:nvSpPr>
        <p:spPr/>
        <p:txBody>
          <a:bodyPr/>
          <a:lstStyle/>
          <a:p>
            <a:fld id="{0DB00E44-0139-40A1-BB19-5229C18FDA39}" type="slidenum">
              <a:rPr lang="en-US" smtClean="0"/>
              <a:t>16</a:t>
            </a:fld>
            <a:endParaRPr lang="en-US" dirty="0"/>
          </a:p>
        </p:txBody>
      </p:sp>
    </p:spTree>
    <p:extLst>
      <p:ext uri="{BB962C8B-B14F-4D97-AF65-F5344CB8AC3E}">
        <p14:creationId xmlns:p14="http://schemas.microsoft.com/office/powerpoint/2010/main" val="153790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Stratification of the CSNP membership is done using a variety of data elements including member responses to the health risk assessment, utilization data (if available), and a chronic condition points system.</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17</a:t>
            </a:fld>
            <a:endParaRPr lang="en-US" dirty="0"/>
          </a:p>
        </p:txBody>
      </p:sp>
    </p:spTree>
    <p:extLst>
      <p:ext uri="{BB962C8B-B14F-4D97-AF65-F5344CB8AC3E}">
        <p14:creationId xmlns:p14="http://schemas.microsoft.com/office/powerpoint/2010/main" val="1514212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Each unique member of the HTA CSNP will have their own Individual Care Plan (ICP) developed by their assigned Care Manager with input from the interdisciplinary care team as needed. This is created from the HRAT responses along with prior utilization data. Important components will include the member’s own self-stated management goals and health objectives. The ICPs will include disease specific goals based on approved national guidelines. Care plans are reviewed and updated on a regular schedule based on the member’s risk level. Additional reviews and updates are performed as needed during care transitions or based on IDT discussions.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18</a:t>
            </a:fld>
            <a:endParaRPr lang="en-US" dirty="0"/>
          </a:p>
        </p:txBody>
      </p:sp>
    </p:spTree>
    <p:extLst>
      <p:ext uri="{BB962C8B-B14F-4D97-AF65-F5344CB8AC3E}">
        <p14:creationId xmlns:p14="http://schemas.microsoft.com/office/powerpoint/2010/main" val="406103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diabetes care plan for a low-risk member.</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19</a:t>
            </a:fld>
            <a:endParaRPr lang="en-US" dirty="0"/>
          </a:p>
        </p:txBody>
      </p:sp>
    </p:spTree>
    <p:extLst>
      <p:ext uri="{BB962C8B-B14F-4D97-AF65-F5344CB8AC3E}">
        <p14:creationId xmlns:p14="http://schemas.microsoft.com/office/powerpoint/2010/main" val="126557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goals of the training are to explain the differences between a Special Needs Plan and standard Medicare Advantage and how Special Needs Plans tailor additional services and benefits to Medicare beneficiaries who are considered more vulnerable. This training will include information of how beneficiaries qualify for a Special Needs Plan,  what a Special Needs Plan Model of Care encompasses, and details the critical importance of care coordination for a Special Needs Plan member through the development of an individual care plan and the interdisciplinary care team. HTA serves seven counties with CSNP plan.</a:t>
            </a:r>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a:t>
            </a:fld>
            <a:endParaRPr lang="en-US" dirty="0"/>
          </a:p>
        </p:txBody>
      </p:sp>
    </p:spTree>
    <p:extLst>
      <p:ext uri="{BB962C8B-B14F-4D97-AF65-F5344CB8AC3E}">
        <p14:creationId xmlns:p14="http://schemas.microsoft.com/office/powerpoint/2010/main" val="203323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outreach and education efforts are a large component of the ICPs. These are some examples:</a:t>
            </a:r>
          </a:p>
          <a:p>
            <a:endParaRPr lang="en-US" dirty="0"/>
          </a:p>
          <a:p>
            <a:r>
              <a:rPr lang="en-US" dirty="0"/>
              <a:t>Left: Heart failure zone guide</a:t>
            </a:r>
          </a:p>
          <a:p>
            <a:endParaRPr lang="en-US" dirty="0"/>
          </a:p>
          <a:p>
            <a:r>
              <a:rPr lang="en-US" dirty="0"/>
              <a:t>Right: Personal checklist to track needed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20</a:t>
            </a:fld>
            <a:endParaRPr lang="en-US" dirty="0"/>
          </a:p>
        </p:txBody>
      </p:sp>
    </p:spTree>
    <p:extLst>
      <p:ext uri="{BB962C8B-B14F-4D97-AF65-F5344CB8AC3E}">
        <p14:creationId xmlns:p14="http://schemas.microsoft.com/office/powerpoint/2010/main" val="323245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member and their caregiver(s) are at the center of the </a:t>
            </a:r>
            <a:r>
              <a:rPr lang="en-US" sz="1200" dirty="0"/>
              <a:t>Interdisciplinary Care Team (IDT) with their participation being encouraged through self-help strategies and personal health goals established at the time of the HRA. </a:t>
            </a:r>
            <a:r>
              <a:rPr lang="en-US" sz="1200" b="0" i="0" u="none" strike="noStrike" kern="1200" baseline="0" dirty="0">
                <a:solidFill>
                  <a:schemeClr val="tx1"/>
                </a:solidFill>
                <a:latin typeface="+mn-lt"/>
                <a:ea typeface="+mn-ea"/>
                <a:cs typeface="+mn-cs"/>
              </a:rPr>
              <a:t>The member’s primary care provider (PCP) is the IDT member who ultimately determines which services the member will receive and should drive clinical decision making. The member’s care manager acts as the coordinator of services and is the single point of contact for all IDT members involved in the member’s care. The other IDT members contribute to care planning and utilization as the members care needs change over time. Additional members may include: specialty physicians, pharmacist, nutritionist, personal health plan concierge, or social worker.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DB00E44-0139-40A1-BB19-5229C18FDA39}" type="slidenum">
              <a:rPr lang="en-US" smtClean="0"/>
              <a:t>21</a:t>
            </a:fld>
            <a:endParaRPr lang="en-US" dirty="0"/>
          </a:p>
        </p:txBody>
      </p:sp>
    </p:spTree>
    <p:extLst>
      <p:ext uri="{BB962C8B-B14F-4D97-AF65-F5344CB8AC3E}">
        <p14:creationId xmlns:p14="http://schemas.microsoft.com/office/powerpoint/2010/main" val="2576821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third element of the Model of Care centers around the provider network. CMS requires that Special Needs Plans demonstrate that the provider network has specialized clinical expertise necessary to deliver the needed care to beneficiaries and processes are in places to oversee that the providers have appropriate credentialing and active licenses.</a:t>
            </a:r>
          </a:p>
          <a:p>
            <a:r>
              <a:rPr lang="en-US" sz="1200" b="0" i="0" u="none" strike="noStrike" kern="1200" baseline="0" dirty="0">
                <a:solidFill>
                  <a:schemeClr val="tx1"/>
                </a:solidFill>
                <a:latin typeface="+mn-lt"/>
                <a:ea typeface="+mn-ea"/>
                <a:cs typeface="+mn-cs"/>
              </a:rPr>
              <a:t>Provider responsibilities include: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Accepting invitations to participate in member’s IDT meetings whenever possible</a:t>
            </a:r>
          </a:p>
          <a:p>
            <a:r>
              <a:rPr lang="en-US" sz="1200" b="0" i="0" u="none" strike="noStrike" kern="1200" baseline="0" dirty="0">
                <a:solidFill>
                  <a:schemeClr val="tx1"/>
                </a:solidFill>
                <a:latin typeface="+mn-lt"/>
                <a:ea typeface="+mn-ea"/>
                <a:cs typeface="+mn-cs"/>
              </a:rPr>
              <a:t>	Provide feedback to HTA care managers on the ICP</a:t>
            </a:r>
          </a:p>
          <a:p>
            <a:r>
              <a:rPr lang="en-US" sz="1200" b="0" i="0" u="none" strike="noStrike" kern="1200" baseline="0" dirty="0">
                <a:solidFill>
                  <a:schemeClr val="tx1"/>
                </a:solidFill>
                <a:latin typeface="+mn-lt"/>
                <a:ea typeface="+mn-ea"/>
                <a:cs typeface="+mn-cs"/>
              </a:rPr>
              <a:t>	Maintaining copies of the ICP and transition of care notifications in the member’s medical record when received</a:t>
            </a:r>
          </a:p>
          <a:p>
            <a:r>
              <a:rPr lang="en-US" sz="1200" b="0" i="0" u="none" strike="noStrike" kern="1200" baseline="0" dirty="0">
                <a:solidFill>
                  <a:schemeClr val="tx1"/>
                </a:solidFill>
                <a:latin typeface="+mn-lt"/>
                <a:ea typeface="+mn-ea"/>
                <a:cs typeface="+mn-cs"/>
              </a:rPr>
              <a:t>	Collaborating and actively communicating with HTA care managers assigned to the CSNP membership</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22</a:t>
            </a:fld>
            <a:endParaRPr lang="en-US" dirty="0"/>
          </a:p>
        </p:txBody>
      </p:sp>
    </p:spTree>
    <p:extLst>
      <p:ext uri="{BB962C8B-B14F-4D97-AF65-F5344CB8AC3E}">
        <p14:creationId xmlns:p14="http://schemas.microsoft.com/office/powerpoint/2010/main" val="3092183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has adopted several nationally accepted guidelines for management of members with diabetes and or heart failure. These guidelines have been vetted by local experts as well as the HTA medical management committee. HTA is expected to monitor performance in the use of these guidelines and to have policies and procedures in place to adjust, modify, or alter these guidelines when they are not appropriate for specific vulnerable members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23</a:t>
            </a:fld>
            <a:endParaRPr lang="en-US" dirty="0"/>
          </a:p>
        </p:txBody>
      </p:sp>
    </p:spTree>
    <p:extLst>
      <p:ext uri="{BB962C8B-B14F-4D97-AF65-F5344CB8AC3E}">
        <p14:creationId xmlns:p14="http://schemas.microsoft.com/office/powerpoint/2010/main" val="349972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employs a comprehensive quality performance and improvement plan. This plan ensures that HTA can monitor and evaluate the effectiveness of the MOC program and make necessary changes to meet and exceed stated goals. This is accomplished in collaboration with its provider network.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24</a:t>
            </a:fld>
            <a:endParaRPr lang="en-US" dirty="0"/>
          </a:p>
        </p:txBody>
      </p:sp>
    </p:spTree>
    <p:extLst>
      <p:ext uri="{BB962C8B-B14F-4D97-AF65-F5344CB8AC3E}">
        <p14:creationId xmlns:p14="http://schemas.microsoft.com/office/powerpoint/2010/main" val="3603989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processes and outcomes HTA measures, appraises, and reports that help gauge the effectiveness of the MOC objectives. These results are shared with leadership as well as representatives of the local medical community through the HTA Medical Management and Quality Committee.</a:t>
            </a:r>
          </a:p>
        </p:txBody>
      </p:sp>
      <p:sp>
        <p:nvSpPr>
          <p:cNvPr id="4" name="Slide Number Placeholder 3"/>
          <p:cNvSpPr>
            <a:spLocks noGrp="1"/>
          </p:cNvSpPr>
          <p:nvPr>
            <p:ph type="sldNum" sz="quarter" idx="5"/>
          </p:nvPr>
        </p:nvSpPr>
        <p:spPr/>
        <p:txBody>
          <a:bodyPr/>
          <a:lstStyle/>
          <a:p>
            <a:fld id="{0DB00E44-0139-40A1-BB19-5229C18FDA39}" type="slidenum">
              <a:rPr lang="en-US" smtClean="0"/>
              <a:t>25</a:t>
            </a:fld>
            <a:endParaRPr lang="en-US" dirty="0"/>
          </a:p>
        </p:txBody>
      </p:sp>
    </p:spTree>
    <p:extLst>
      <p:ext uri="{BB962C8B-B14F-4D97-AF65-F5344CB8AC3E}">
        <p14:creationId xmlns:p14="http://schemas.microsoft.com/office/powerpoint/2010/main" val="37267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sections of the MOC describe how HTA communicates its quality improvement plan and performance to various stakeholders.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26</a:t>
            </a:fld>
            <a:endParaRPr lang="en-US" dirty="0"/>
          </a:p>
        </p:txBody>
      </p:sp>
    </p:spTree>
    <p:extLst>
      <p:ext uri="{BB962C8B-B14F-4D97-AF65-F5344CB8AC3E}">
        <p14:creationId xmlns:p14="http://schemas.microsoft.com/office/powerpoint/2010/main" val="713425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CMS MOC guidelines require that HTA and its provider network work together for the benefit of our special needs members. </a:t>
            </a:r>
          </a:p>
          <a:p>
            <a:pPr marL="0" indent="0">
              <a:buFont typeface="Arial" panose="020B0604020202020204" pitchFamily="34" charset="0"/>
              <a:buNone/>
            </a:pPr>
            <a:r>
              <a:rPr lang="en-US" dirty="0"/>
              <a:t>If you have concerns or comments, please reach out to HealthTeam Advantage.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27</a:t>
            </a:fld>
            <a:endParaRPr lang="en-US" dirty="0"/>
          </a:p>
        </p:txBody>
      </p:sp>
    </p:spTree>
    <p:extLst>
      <p:ext uri="{BB962C8B-B14F-4D97-AF65-F5344CB8AC3E}">
        <p14:creationId xmlns:p14="http://schemas.microsoft.com/office/powerpoint/2010/main" val="2027398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care of our members and for participating in this MOC training!</a:t>
            </a:r>
          </a:p>
          <a:p>
            <a:r>
              <a:rPr lang="en-US" dirty="0"/>
              <a:t>Please complete </a:t>
            </a:r>
            <a:r>
              <a:rPr lang="en-US"/>
              <a:t>the attestation.</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28</a:t>
            </a:fld>
            <a:endParaRPr lang="en-US" dirty="0"/>
          </a:p>
        </p:txBody>
      </p:sp>
    </p:spTree>
    <p:extLst>
      <p:ext uri="{BB962C8B-B14F-4D97-AF65-F5344CB8AC3E}">
        <p14:creationId xmlns:p14="http://schemas.microsoft.com/office/powerpoint/2010/main" val="7823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HealthTeam Advantage is majority owned by Cone health. It was launched as a new Medicare Advantage insurance plan in 2016, initially serving beneficiaries in Guilford, Alamance, Randolph, and Rockingham counties. Initial enrollment was a little more than 6,000 lives. It has subsequently expanded to 7 counties in North Carolina and provides Medicare Advantage coverage to more than 17,000 beneficiaries. The HMO CSNP plan was a new offering in 2020 to provide additional coverage options for members with special needs. It's coverage includes seven counties.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3</a:t>
            </a:fld>
            <a:endParaRPr lang="en-US" dirty="0"/>
          </a:p>
        </p:txBody>
      </p:sp>
    </p:spTree>
    <p:extLst>
      <p:ext uri="{BB962C8B-B14F-4D97-AF65-F5344CB8AC3E}">
        <p14:creationId xmlns:p14="http://schemas.microsoft.com/office/powerpoint/2010/main" val="361573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person qualifies for Medicare, they have several choices. They may remain in the traditional Medicare program or they can choose a Medicare Advantage plan. In addition to these choices, Medicare beneficiaries with certain qualified conditions or qualifying situations may be able to enroll within a Medicare Advantage Special Needs Plan. CMS has approved three types of Special Needs Plans. The first is designed for beneficiaries who have dual eligibility for both Medicare and Medicaid. The second type is designed for beneficiaries with certain chronic or disabling conditions. Finally, Institutional Special Needs Plans enroll beneficiaries who reside in institutions or are nursing-home certified.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06DA4-E277-7C46-8796-B7344B65D4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Special Needs Plans have limited enrollment as potential members must have a qualified condition. Most Special Needs Plan beneficiaries have multiple comorbid conditions and are more challenging, complicated, and costly to manage. Special Needs Plan benefits are generally customized to better meet the needs of the select population. For each of the Special Needs Plans, a comprehensive Model of Care that provides a detailed roadmap for the care management, policies, and clinical operations must be developed. </a:t>
            </a:r>
          </a:p>
        </p:txBody>
      </p:sp>
      <p:sp>
        <p:nvSpPr>
          <p:cNvPr id="4" name="Slide Number Placeholder 3"/>
          <p:cNvSpPr>
            <a:spLocks noGrp="1"/>
          </p:cNvSpPr>
          <p:nvPr>
            <p:ph type="sldNum" sz="quarter" idx="5"/>
          </p:nvPr>
        </p:nvSpPr>
        <p:spPr/>
        <p:txBody>
          <a:bodyPr/>
          <a:lstStyle/>
          <a:p>
            <a:fld id="{0DB00E44-0139-40A1-BB19-5229C18FDA39}" type="slidenum">
              <a:rPr lang="en-US" smtClean="0"/>
              <a:t>5</a:t>
            </a:fld>
            <a:endParaRPr lang="en-US" dirty="0"/>
          </a:p>
        </p:txBody>
      </p:sp>
    </p:spTree>
    <p:extLst>
      <p:ext uri="{BB962C8B-B14F-4D97-AF65-F5344CB8AC3E}">
        <p14:creationId xmlns:p14="http://schemas.microsoft.com/office/powerpoint/2010/main" val="128780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Chronic Special Needs Plans were originally developed, a panel was tasked with creating a list of eligible conditions. This ranges from issues with alcohol and drug dependence all the way through neurologic disorders. Most commonly, Chronic Special Needs Plans focus on diabetes mellitus and heart conditions.</a:t>
            </a:r>
          </a:p>
        </p:txBody>
      </p:sp>
      <p:sp>
        <p:nvSpPr>
          <p:cNvPr id="4" name="Slide Number Placeholder 3"/>
          <p:cNvSpPr>
            <a:spLocks noGrp="1"/>
          </p:cNvSpPr>
          <p:nvPr>
            <p:ph type="sldNum" sz="quarter" idx="5"/>
          </p:nvPr>
        </p:nvSpPr>
        <p:spPr/>
        <p:txBody>
          <a:bodyPr/>
          <a:lstStyle/>
          <a:p>
            <a:fld id="{0DB00E44-0139-40A1-BB19-5229C18FDA39}" type="slidenum">
              <a:rPr lang="en-US" smtClean="0"/>
              <a:t>6</a:t>
            </a:fld>
            <a:endParaRPr lang="en-US" dirty="0"/>
          </a:p>
        </p:txBody>
      </p:sp>
    </p:spTree>
    <p:extLst>
      <p:ext uri="{BB962C8B-B14F-4D97-AF65-F5344CB8AC3E}">
        <p14:creationId xmlns:p14="http://schemas.microsoft.com/office/powerpoint/2010/main" val="347312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Given the integration HealthTeam Advantage enjoys with a successful ACO (THN) and a strong health system, HTA leadership felt the plan was well positioned to offer the expanded comprehensive services needed for a special needs population. Analysis of the existing HTA population indicated a strong need for additional services to manage diabetes and heart failure. Given the increased resources required to manage these more venerable members, enrollment was originally limited to a single county (Guilford) but is now being expanded to seven counties. The HTA Diabetes &amp; Heart Care HMO CSNP was first offered January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2020.</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Eligibility for a Chronic Special Needs Plans requires first and foremost that potential members be entitled to Medicare benefits. The members will also need to attest that they have diabetes, congestive heart failure, or both conditions at the time of their enrollment. Members will only be eligible if they reside in Guilford, Alamance, Randolph or Rockingham counties. A simple chronic condition verification form will need to be completed by their identified PCP to remain enrolled within the CSNP.</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7</a:t>
            </a:fld>
            <a:endParaRPr lang="en-US" dirty="0"/>
          </a:p>
        </p:txBody>
      </p:sp>
    </p:spTree>
    <p:extLst>
      <p:ext uri="{BB962C8B-B14F-4D97-AF65-F5344CB8AC3E}">
        <p14:creationId xmlns:p14="http://schemas.microsoft.com/office/powerpoint/2010/main" val="248740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potential members with diabetes and/or heart failure, a Special Needs Plan provides an opportunity to have insurance coverage designed around their chronic condition. Each member has an assigned care manager who develops an individualized care plan. That care plan is built around national guidelines for the management of diabetes and heart failure but also considers an individual’s unique situation and personal health goals. The benefits are designed to make it easier and more affordable to obtain needed services. There are $0 copays for key specialty visits in addition to the $0 copays for primary care appointments. The medication formulary is tailored specifically to improve affordability and therefore compliance with the medication necessary to improve diabetic control and stabilize heart failure. For the HTA CSNP, the Insulin coverage will be $0 throughout the deductible, initial coverage and coverage gap phases.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plans are designed to partner with Medicare beneficiaries to better manage their chronic conditions, improve their outcomes as well as their experience of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8</a:t>
            </a:fld>
            <a:endParaRPr lang="en-US" dirty="0"/>
          </a:p>
        </p:txBody>
      </p:sp>
    </p:spTree>
    <p:extLst>
      <p:ext uri="{BB962C8B-B14F-4D97-AF65-F5344CB8AC3E}">
        <p14:creationId xmlns:p14="http://schemas.microsoft.com/office/powerpoint/2010/main" val="22841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evidence that Special Needs Plans can provide beneficiaries with improved outcomes for their chronic conditions. For example, one study by Avalere demonstrated that Medicare beneficiaries with diabetes who were enrolled in a CSNP were significantly more likely to have appropriate testing and improved compliance and less likely to have hospital admissions and/or readmissions compared to similar diabetic members in traditional Medicare Advantage plans.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9</a:t>
            </a:fld>
            <a:endParaRPr lang="en-US" dirty="0"/>
          </a:p>
        </p:txBody>
      </p:sp>
    </p:spTree>
    <p:extLst>
      <p:ext uri="{BB962C8B-B14F-4D97-AF65-F5344CB8AC3E}">
        <p14:creationId xmlns:p14="http://schemas.microsoft.com/office/powerpoint/2010/main" val="3747687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FB06C9-7AA9-3949-A633-41446610951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rawing&#10;&#10;Description automatically generated">
            <a:extLst>
              <a:ext uri="{FF2B5EF4-FFF2-40B4-BE49-F238E27FC236}">
                <a16:creationId xmlns:a16="http://schemas.microsoft.com/office/drawing/2014/main" id="{C303885C-86C2-274D-90FF-6F2E2923B9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0382" y="538595"/>
            <a:ext cx="3476914" cy="886519"/>
          </a:xfrm>
          <a:prstGeom prst="rect">
            <a:avLst/>
          </a:prstGeom>
        </p:spPr>
      </p:pic>
      <p:sp>
        <p:nvSpPr>
          <p:cNvPr id="6" name="Subtitle 2">
            <a:extLst>
              <a:ext uri="{FF2B5EF4-FFF2-40B4-BE49-F238E27FC236}">
                <a16:creationId xmlns:a16="http://schemas.microsoft.com/office/drawing/2014/main" id="{A85FB16C-46D8-E54E-9B80-CD4C65FC8205}"/>
              </a:ext>
            </a:extLst>
          </p:cNvPr>
          <p:cNvSpPr>
            <a:spLocks noGrp="1"/>
          </p:cNvSpPr>
          <p:nvPr>
            <p:ph type="subTitle" idx="1"/>
          </p:nvPr>
        </p:nvSpPr>
        <p:spPr>
          <a:xfrm>
            <a:off x="5806262" y="4168401"/>
            <a:ext cx="6044362" cy="706011"/>
          </a:xfrm>
          <a:prstGeom prst="rect">
            <a:avLst/>
          </a:prstGeo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95F1F417-A6DE-7149-943D-A6E1CA2F05E0}"/>
              </a:ext>
            </a:extLst>
          </p:cNvPr>
          <p:cNvGrpSpPr/>
          <p:nvPr userDrawn="1"/>
        </p:nvGrpSpPr>
        <p:grpSpPr>
          <a:xfrm rot="18910186">
            <a:off x="670800" y="999312"/>
            <a:ext cx="4852649" cy="4891776"/>
            <a:chOff x="1016000" y="1563648"/>
            <a:chExt cx="5040352" cy="5080992"/>
          </a:xfrm>
        </p:grpSpPr>
        <p:sp>
          <p:nvSpPr>
            <p:cNvPr id="8" name="Rectangle 7">
              <a:extLst>
                <a:ext uri="{FF2B5EF4-FFF2-40B4-BE49-F238E27FC236}">
                  <a16:creationId xmlns:a16="http://schemas.microsoft.com/office/drawing/2014/main" id="{E7403E12-1124-B94A-903A-30C390A9DBBE}"/>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9094B0F-6E53-8C4F-8169-A2395D602BF6}"/>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48CC87-63B0-E340-BC04-622CD49B203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4F6DD6C-EB79-F74A-A383-423B7F809DC8}"/>
              </a:ext>
            </a:extLst>
          </p:cNvPr>
          <p:cNvSpPr/>
          <p:nvPr userDrawn="1"/>
        </p:nvSpPr>
        <p:spPr>
          <a:xfrm rot="2725026">
            <a:off x="566308" y="2049698"/>
            <a:ext cx="2683585" cy="2713262"/>
          </a:xfrm>
          <a:prstGeom prst="rect">
            <a:avLst/>
          </a:prstGeom>
          <a:solidFill>
            <a:schemeClr val="bg1"/>
          </a:solidFill>
          <a:ln w="15875">
            <a:noFill/>
          </a:ln>
          <a:effectLst>
            <a:outerShdw blurRad="177800" dist="5461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B0229E-7D57-9040-AA0D-B1FC50DC3F2B}"/>
              </a:ext>
            </a:extLst>
          </p:cNvPr>
          <p:cNvSpPr>
            <a:spLocks/>
          </p:cNvSpPr>
          <p:nvPr userDrawn="1"/>
        </p:nvSpPr>
        <p:spPr>
          <a:xfrm rot="2725026">
            <a:off x="1287041" y="1762984"/>
            <a:ext cx="1277729" cy="1277729"/>
          </a:xfrm>
          <a:prstGeom prst="rect">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AA750E4-976B-5A42-B3AD-AB486CC1BFA6}"/>
              </a:ext>
            </a:extLst>
          </p:cNvPr>
          <p:cNvSpPr/>
          <p:nvPr userDrawn="1"/>
        </p:nvSpPr>
        <p:spPr>
          <a:xfrm rot="2725026">
            <a:off x="2273868" y="2764284"/>
            <a:ext cx="1277729" cy="1277729"/>
          </a:xfrm>
          <a:prstGeom prst="rect">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2B734F2-338F-EC41-8FFB-4A16AA1C879C}"/>
              </a:ext>
            </a:extLst>
          </p:cNvPr>
          <p:cNvSpPr/>
          <p:nvPr userDrawn="1"/>
        </p:nvSpPr>
        <p:spPr>
          <a:xfrm rot="2725026">
            <a:off x="264604" y="2770644"/>
            <a:ext cx="1277729" cy="1277729"/>
          </a:xfrm>
          <a:prstGeom prst="rect">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40A891-EA2E-074D-A4E4-BDCDF1AE7037}"/>
              </a:ext>
            </a:extLst>
          </p:cNvPr>
          <p:cNvSpPr/>
          <p:nvPr userDrawn="1"/>
        </p:nvSpPr>
        <p:spPr>
          <a:xfrm rot="2725026">
            <a:off x="1251430" y="3771944"/>
            <a:ext cx="1277729" cy="1277729"/>
          </a:xfrm>
          <a:prstGeom prst="rect">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4F5C8AC-730C-6646-90D2-A243CCF39916}"/>
              </a:ext>
            </a:extLst>
          </p:cNvPr>
          <p:cNvSpPr>
            <a:spLocks noGrp="1"/>
          </p:cNvSpPr>
          <p:nvPr>
            <p:ph type="ctrTitle"/>
          </p:nvPr>
        </p:nvSpPr>
        <p:spPr>
          <a:xfrm>
            <a:off x="4250839" y="3101419"/>
            <a:ext cx="7599785" cy="772997"/>
          </a:xfrm>
          <a:gradFill>
            <a:gsLst>
              <a:gs pos="0">
                <a:schemeClr val="accent2">
                  <a:satMod val="103000"/>
                  <a:tint val="94000"/>
                  <a:lumMod val="93000"/>
                  <a:lumOff val="7000"/>
                </a:schemeClr>
              </a:gs>
              <a:gs pos="50000">
                <a:schemeClr val="accent2">
                  <a:satMod val="110000"/>
                  <a:shade val="100000"/>
                  <a:lumMod val="100000"/>
                </a:schemeClr>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b">
            <a:normAutofit/>
          </a:bodyPr>
          <a:lstStyle>
            <a:lvl1pPr algn="ctr">
              <a:defRPr sz="4800">
                <a:solidFill>
                  <a:schemeClr val="bg1"/>
                </a:solidFill>
                <a:latin typeface="+mj-lt"/>
              </a:defRPr>
            </a:lvl1pPr>
          </a:lstStyle>
          <a:p>
            <a:r>
              <a:rPr lang="en-US"/>
              <a:t>Click to edit Master title style</a:t>
            </a:r>
            <a:endParaRPr lang="en-US" dirty="0"/>
          </a:p>
        </p:txBody>
      </p:sp>
      <p:sp>
        <p:nvSpPr>
          <p:cNvPr id="17" name="Date Placeholder 3">
            <a:extLst>
              <a:ext uri="{FF2B5EF4-FFF2-40B4-BE49-F238E27FC236}">
                <a16:creationId xmlns:a16="http://schemas.microsoft.com/office/drawing/2014/main" id="{D176E6D6-A3C9-F74F-93FE-87F816F31DCA}"/>
              </a:ext>
            </a:extLst>
          </p:cNvPr>
          <p:cNvSpPr>
            <a:spLocks noGrp="1"/>
          </p:cNvSpPr>
          <p:nvPr>
            <p:ph type="dt" sz="half" idx="10"/>
          </p:nvPr>
        </p:nvSpPr>
        <p:spPr>
          <a:xfrm>
            <a:off x="-1219200" y="6356350"/>
            <a:ext cx="812800" cy="365125"/>
          </a:xfrm>
          <a:prstGeom prst="rect">
            <a:avLst/>
          </a:prstGeom>
        </p:spPr>
        <p:txBody>
          <a:bodyPr/>
          <a:lstStyle/>
          <a:p>
            <a:fld id="{A8046695-85B9-AF42-A423-903DC1E0218F}" type="datetimeFigureOut">
              <a:rPr lang="en-US" smtClean="0"/>
              <a:t>1/31/24</a:t>
            </a:fld>
            <a:endParaRPr lang="en-US" dirty="0"/>
          </a:p>
        </p:txBody>
      </p:sp>
      <p:sp>
        <p:nvSpPr>
          <p:cNvPr id="19" name="Rectangle 18">
            <a:extLst>
              <a:ext uri="{FF2B5EF4-FFF2-40B4-BE49-F238E27FC236}">
                <a16:creationId xmlns:a16="http://schemas.microsoft.com/office/drawing/2014/main" id="{FA7C87A2-5318-2D42-AE6D-B826F620AB6E}"/>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5A802E4-EF22-DD45-940B-7EDA674CA25C}"/>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t>‹#›</a:t>
            </a:fld>
            <a:endParaRPr lang="en-US" sz="1200" b="1" i="0" baseline="0" dirty="0">
              <a:solidFill>
                <a:srgbClr val="007396"/>
              </a:solidFill>
              <a:latin typeface="Calibri" panose="020F0502020204030204" pitchFamily="34" charset="0"/>
            </a:endParaRPr>
          </a:p>
        </p:txBody>
      </p:sp>
      <p:grpSp>
        <p:nvGrpSpPr>
          <p:cNvPr id="25" name="Group 24">
            <a:extLst>
              <a:ext uri="{FF2B5EF4-FFF2-40B4-BE49-F238E27FC236}">
                <a16:creationId xmlns:a16="http://schemas.microsoft.com/office/drawing/2014/main" id="{3142CF7F-2F09-BD4D-9C92-94A6C8B3D487}"/>
              </a:ext>
            </a:extLst>
          </p:cNvPr>
          <p:cNvGrpSpPr/>
          <p:nvPr userDrawn="1"/>
        </p:nvGrpSpPr>
        <p:grpSpPr>
          <a:xfrm>
            <a:off x="-121858" y="317480"/>
            <a:ext cx="599870" cy="832406"/>
            <a:chOff x="6695629" y="2991233"/>
            <a:chExt cx="599870" cy="832406"/>
          </a:xfrm>
          <a:solidFill>
            <a:schemeClr val="bg1"/>
          </a:solidFill>
        </p:grpSpPr>
        <p:sp>
          <p:nvSpPr>
            <p:cNvPr id="26" name="Rectangle 25">
              <a:extLst>
                <a:ext uri="{FF2B5EF4-FFF2-40B4-BE49-F238E27FC236}">
                  <a16:creationId xmlns:a16="http://schemas.microsoft.com/office/drawing/2014/main" id="{7EAA1955-53EE-F54E-BE31-EFDC71CFABCD}"/>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CD4F8B3-8100-B047-A04B-111010669FFE}"/>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EB6F9A-43E5-C840-BBA7-C4E0F2401342}"/>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761C2CB-209F-8D4E-BEF2-C5F59C0095F1}"/>
              </a:ext>
            </a:extLst>
          </p:cNvPr>
          <p:cNvGrpSpPr/>
          <p:nvPr userDrawn="1"/>
        </p:nvGrpSpPr>
        <p:grpSpPr>
          <a:xfrm rot="18910186">
            <a:off x="-294251" y="391059"/>
            <a:ext cx="701955" cy="684454"/>
            <a:chOff x="1016000" y="1563648"/>
            <a:chExt cx="5040352" cy="5080992"/>
          </a:xfrm>
        </p:grpSpPr>
        <p:sp>
          <p:nvSpPr>
            <p:cNvPr id="30" name="Rectangle 29">
              <a:extLst>
                <a:ext uri="{FF2B5EF4-FFF2-40B4-BE49-F238E27FC236}">
                  <a16:creationId xmlns:a16="http://schemas.microsoft.com/office/drawing/2014/main" id="{FB233962-6C81-FA43-8EC8-D7555E157B21}"/>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FE1BE2-4881-ED41-850C-C884F125863A}"/>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D75128-6304-1C49-BFFA-4A37FDF339A0}"/>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518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holding, person, bird, plane&#10;&#10;Description automatically generated">
            <a:extLst>
              <a:ext uri="{FF2B5EF4-FFF2-40B4-BE49-F238E27FC236}">
                <a16:creationId xmlns:a16="http://schemas.microsoft.com/office/drawing/2014/main" id="{290E7A28-5FDE-574B-ADC3-6F3B8A08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1046"/>
            <a:ext cx="12192000" cy="7119046"/>
          </a:xfrm>
          <a:prstGeom prst="rect">
            <a:avLst/>
          </a:prstGeom>
        </p:spPr>
      </p:pic>
      <p:sp>
        <p:nvSpPr>
          <p:cNvPr id="6" name="Slide Number Placeholder 5"/>
          <p:cNvSpPr>
            <a:spLocks noGrp="1"/>
          </p:cNvSpPr>
          <p:nvPr>
            <p:ph type="sldNum" sz="quarter" idx="12"/>
          </p:nvPr>
        </p:nvSpPr>
        <p:spPr>
          <a:xfrm>
            <a:off x="8610599" y="6356350"/>
            <a:ext cx="3399263" cy="365125"/>
          </a:xfrm>
          <a:prstGeom prst="rect">
            <a:avLst/>
          </a:prstGeom>
        </p:spPr>
        <p:txBody>
          <a:bodyPr/>
          <a:lstStyle>
            <a:lvl1pPr algn="r">
              <a:defRPr>
                <a:solidFill>
                  <a:schemeClr val="bg1"/>
                </a:solidFill>
              </a:defRPr>
            </a:lvl1pPr>
          </a:lstStyle>
          <a:p>
            <a:fld id="{32FEB4E8-0362-E244-A500-21A49B5BEA32}" type="slidenum">
              <a:rPr lang="en-US" smtClean="0"/>
              <a:pPr/>
              <a:t>‹#›</a:t>
            </a:fld>
            <a:endParaRPr lang="en-US" dirty="0"/>
          </a:p>
        </p:txBody>
      </p:sp>
      <p:grpSp>
        <p:nvGrpSpPr>
          <p:cNvPr id="7" name="Group 6">
            <a:extLst>
              <a:ext uri="{FF2B5EF4-FFF2-40B4-BE49-F238E27FC236}">
                <a16:creationId xmlns:a16="http://schemas.microsoft.com/office/drawing/2014/main" id="{AF5AAEB9-3C68-DD40-8D6E-B96750604145}"/>
              </a:ext>
            </a:extLst>
          </p:cNvPr>
          <p:cNvGrpSpPr/>
          <p:nvPr userDrawn="1"/>
        </p:nvGrpSpPr>
        <p:grpSpPr>
          <a:xfrm rot="18910186">
            <a:off x="-723101" y="820893"/>
            <a:ext cx="4852649" cy="4891776"/>
            <a:chOff x="1016000" y="1563648"/>
            <a:chExt cx="5040352" cy="5080992"/>
          </a:xfrm>
        </p:grpSpPr>
        <p:sp>
          <p:nvSpPr>
            <p:cNvPr id="9" name="Rectangle 8">
              <a:extLst>
                <a:ext uri="{FF2B5EF4-FFF2-40B4-BE49-F238E27FC236}">
                  <a16:creationId xmlns:a16="http://schemas.microsoft.com/office/drawing/2014/main" id="{A5E0FCE5-3886-564F-B729-055F69D9F68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4D50D-8E6D-E846-915C-71CDB6811217}"/>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6DDE92-DD89-E648-9CB3-F723B2A17FAB}"/>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597408" y="1720890"/>
            <a:ext cx="11143488" cy="2037072"/>
          </a:xfrm>
        </p:spPr>
        <p:txBody>
          <a:bodyPr anchor="b">
            <a:normAutofit/>
          </a:bodyPr>
          <a:lstStyle>
            <a:lvl1pPr algn="ctr">
              <a:defRPr sz="72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5863" y="3914079"/>
            <a:ext cx="11159417" cy="1048214"/>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141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296" y="365125"/>
            <a:ext cx="11338560" cy="659003"/>
          </a:xfrm>
        </p:spPr>
        <p:txBody>
          <a:bodyPr>
            <a:normAutofit/>
          </a:bodyPr>
          <a:lstStyle>
            <a:lvl1pPr>
              <a:defRPr sz="4000" b="0" baseline="0">
                <a:solidFill>
                  <a:schemeClr val="accent2"/>
                </a:solidFill>
              </a:defRPr>
            </a:lvl1pPr>
          </a:lstStyle>
          <a:p>
            <a:r>
              <a:rPr lang="en-US" dirty="0"/>
              <a:t> Click to edit Master title style</a:t>
            </a:r>
          </a:p>
        </p:txBody>
      </p:sp>
      <p:sp>
        <p:nvSpPr>
          <p:cNvPr id="3" name="Content Placeholder 2"/>
          <p:cNvSpPr>
            <a:spLocks noGrp="1"/>
          </p:cNvSpPr>
          <p:nvPr>
            <p:ph sz="half" idx="1"/>
          </p:nvPr>
        </p:nvSpPr>
        <p:spPr>
          <a:xfrm>
            <a:off x="439838" y="1207009"/>
            <a:ext cx="11340484" cy="4815840"/>
          </a:xfrm>
          <a:prstGeom prst="rect">
            <a:avLst/>
          </a:prstGeom>
        </p:spPr>
        <p:txBody>
          <a:bodyPr>
            <a:noAutofit/>
          </a:bodyPr>
          <a:lstStyle>
            <a:lvl1pPr marL="0" indent="0">
              <a:buClr>
                <a:schemeClr val="accent2"/>
              </a:buClr>
              <a:buSzPct val="80000"/>
              <a:buFont typeface="System Font Regular"/>
              <a:buNone/>
              <a:defRPr sz="2400" b="0" i="0" baseline="0">
                <a:latin typeface="Calibri" panose="020F050202020403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74DD560D-69B1-6340-93B8-14FAF79EC285}"/>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22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104" y="365125"/>
            <a:ext cx="11387328" cy="744347"/>
          </a:xfrm>
        </p:spPr>
        <p:txBody>
          <a:bodyPr>
            <a:normAutofit/>
          </a:bodyPr>
          <a:lstStyle>
            <a:lvl1pPr>
              <a:defRPr sz="4000" baseline="0"/>
            </a:lvl1pPr>
          </a:lstStyle>
          <a:p>
            <a:r>
              <a:rPr lang="en-US" dirty="0"/>
              <a:t>Click to edit Master title style</a:t>
            </a:r>
          </a:p>
        </p:txBody>
      </p:sp>
      <p:sp>
        <p:nvSpPr>
          <p:cNvPr id="3" name="Text Placeholder 2"/>
          <p:cNvSpPr>
            <a:spLocks noGrp="1"/>
          </p:cNvSpPr>
          <p:nvPr>
            <p:ph type="body" idx="1"/>
          </p:nvPr>
        </p:nvSpPr>
        <p:spPr>
          <a:xfrm>
            <a:off x="341376" y="1316737"/>
            <a:ext cx="5656199"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1376" y="2084833"/>
            <a:ext cx="5656199" cy="3986784"/>
          </a:xfrm>
          <a:prstGeom prst="rect">
            <a:avLst/>
          </a:prstGeo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316737"/>
            <a:ext cx="5629656"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84833"/>
            <a:ext cx="5605272" cy="3986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A84D85A-2742-EF42-9A0A-E880BCFD7541}"/>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31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vl1pPr>
          </a:lstStyle>
          <a:p>
            <a:r>
              <a:rPr lang="en-US" dirty="0"/>
              <a:t>Click to edit Master title style</a:t>
            </a:r>
          </a:p>
        </p:txBody>
      </p:sp>
      <p:sp>
        <p:nvSpPr>
          <p:cNvPr id="4" name="Content Placeholder 2">
            <a:extLst>
              <a:ext uri="{FF2B5EF4-FFF2-40B4-BE49-F238E27FC236}">
                <a16:creationId xmlns:a16="http://schemas.microsoft.com/office/drawing/2014/main" id="{AFC2449C-6A42-3443-BEA3-17D1EE91A80F}"/>
              </a:ext>
            </a:extLst>
          </p:cNvPr>
          <p:cNvSpPr>
            <a:spLocks noGrp="1"/>
          </p:cNvSpPr>
          <p:nvPr>
            <p:ph sz="half" idx="1"/>
          </p:nvPr>
        </p:nvSpPr>
        <p:spPr>
          <a:xfrm>
            <a:off x="341375" y="1416205"/>
            <a:ext cx="11412009" cy="4606644"/>
          </a:xfrm>
          <a:prstGeom prst="rect">
            <a:avLst/>
          </a:prstGeom>
        </p:spPr>
        <p:txBody>
          <a:bodyPr/>
          <a:lstStyle>
            <a:lvl1pPr marL="0" indent="0">
              <a:buClr>
                <a:schemeClr val="accent2"/>
              </a:buClr>
              <a:buSzPct val="80000"/>
              <a:buFontTx/>
              <a:buNone/>
              <a:defRPr b="1"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8974539B-DCB3-B14A-A116-E1371A73D536}"/>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20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06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134" y="144966"/>
            <a:ext cx="11288008" cy="93268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325748"/>
            <a:ext cx="6606476" cy="47259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3568" y="1338147"/>
            <a:ext cx="4584192" cy="4721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03031874-790F-5D4D-80F9-B490C925C13C}"/>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11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146740" cy="1037063"/>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582092" cy="507035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4122356" cy="396544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676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326AA0-DC98-DA49-A7FB-00F081864FB0}"/>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38912" y="365125"/>
            <a:ext cx="11468608" cy="683387"/>
          </a:xfrm>
          <a:prstGeom prst="rect">
            <a:avLst/>
          </a:prstGeom>
        </p:spPr>
        <p:txBody>
          <a:bodyPr vert="horz" lIns="91440" tIns="45720" rIns="91440" bIns="45720" rtlCol="0" anchor="b">
            <a:normAutofit/>
          </a:bodyPr>
          <a:lstStyle/>
          <a:p>
            <a:r>
              <a:rPr lang="en-US" dirty="0"/>
              <a:t>Click to edit Master title style</a:t>
            </a:r>
          </a:p>
        </p:txBody>
      </p:sp>
      <p:pic>
        <p:nvPicPr>
          <p:cNvPr id="16" name="Picture 15">
            <a:extLst>
              <a:ext uri="{FF2B5EF4-FFF2-40B4-BE49-F238E27FC236}">
                <a16:creationId xmlns:a16="http://schemas.microsoft.com/office/drawing/2014/main" id="{00802931-D3B8-034A-B71A-B178A32EB2E6}"/>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377534" y="6282024"/>
            <a:ext cx="1827186" cy="465882"/>
          </a:xfrm>
          <a:prstGeom prst="rect">
            <a:avLst/>
          </a:prstGeom>
        </p:spPr>
      </p:pic>
      <p:sp>
        <p:nvSpPr>
          <p:cNvPr id="17" name="Rectangle 16">
            <a:extLst>
              <a:ext uri="{FF2B5EF4-FFF2-40B4-BE49-F238E27FC236}">
                <a16:creationId xmlns:a16="http://schemas.microsoft.com/office/drawing/2014/main" id="{C0AF697C-0F4C-F844-AE84-2C65AD6D95D5}"/>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pPr/>
              <a:t>‹#›</a:t>
            </a:fld>
            <a:endParaRPr lang="en-US" sz="1200" b="1" i="0" baseline="0" dirty="0">
              <a:solidFill>
                <a:srgbClr val="007396"/>
              </a:solidFill>
              <a:latin typeface="Calibri" panose="020F0502020204030204" pitchFamily="34" charset="0"/>
            </a:endParaRPr>
          </a:p>
        </p:txBody>
      </p:sp>
      <p:cxnSp>
        <p:nvCxnSpPr>
          <p:cNvPr id="18" name="Straight Connector 17">
            <a:extLst>
              <a:ext uri="{FF2B5EF4-FFF2-40B4-BE49-F238E27FC236}">
                <a16:creationId xmlns:a16="http://schemas.microsoft.com/office/drawing/2014/main" id="{03D95DFD-2F9E-B04A-A4F4-C0161E4AE051}"/>
              </a:ext>
            </a:extLst>
          </p:cNvPr>
          <p:cNvCxnSpPr/>
          <p:nvPr userDrawn="1"/>
        </p:nvCxnSpPr>
        <p:spPr>
          <a:xfrm>
            <a:off x="353568" y="620166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44D86A8-F934-FD4A-AC03-4C0D82E13297}"/>
              </a:ext>
            </a:extLst>
          </p:cNvPr>
          <p:cNvGrpSpPr/>
          <p:nvPr userDrawn="1"/>
        </p:nvGrpSpPr>
        <p:grpSpPr>
          <a:xfrm>
            <a:off x="-121858" y="317480"/>
            <a:ext cx="599870" cy="832406"/>
            <a:chOff x="6695629" y="2991233"/>
            <a:chExt cx="599870" cy="832406"/>
          </a:xfrm>
          <a:solidFill>
            <a:schemeClr val="bg1"/>
          </a:solidFill>
        </p:grpSpPr>
        <p:sp>
          <p:nvSpPr>
            <p:cNvPr id="24" name="Rectangle 23">
              <a:extLst>
                <a:ext uri="{FF2B5EF4-FFF2-40B4-BE49-F238E27FC236}">
                  <a16:creationId xmlns:a16="http://schemas.microsoft.com/office/drawing/2014/main" id="{B3118663-C391-374D-AC18-80D7E9FE672E}"/>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202FA0D-0842-FF45-9D23-E492E0D12CCD}"/>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178FEBD-5BFB-2E4F-9929-0E3CFA8B410F}"/>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BE44193-038E-8E41-8689-69D0A29B703B}"/>
              </a:ext>
            </a:extLst>
          </p:cNvPr>
          <p:cNvGrpSpPr/>
          <p:nvPr userDrawn="1"/>
        </p:nvGrpSpPr>
        <p:grpSpPr>
          <a:xfrm rot="18910186">
            <a:off x="-294251" y="391059"/>
            <a:ext cx="701955" cy="684454"/>
            <a:chOff x="1016000" y="1563648"/>
            <a:chExt cx="5040352" cy="5080992"/>
          </a:xfrm>
        </p:grpSpPr>
        <p:sp>
          <p:nvSpPr>
            <p:cNvPr id="28" name="Rectangle 27">
              <a:extLst>
                <a:ext uri="{FF2B5EF4-FFF2-40B4-BE49-F238E27FC236}">
                  <a16:creationId xmlns:a16="http://schemas.microsoft.com/office/drawing/2014/main" id="{6F845F1F-98AB-4444-8263-CA3C6FD57883}"/>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A5C867C-067F-2A43-B4DD-ABA08C94F76B}"/>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BB484E4-2930-FA48-A4FE-F1692ECCC4FC}"/>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 Placeholder 2">
            <a:extLst>
              <a:ext uri="{FF2B5EF4-FFF2-40B4-BE49-F238E27FC236}">
                <a16:creationId xmlns:a16="http://schemas.microsoft.com/office/drawing/2014/main" id="{74EF285F-EAEC-FD47-BBAF-A6DC44F3AA73}"/>
              </a:ext>
            </a:extLst>
          </p:cNvPr>
          <p:cNvSpPr>
            <a:spLocks noGrp="1"/>
          </p:cNvSpPr>
          <p:nvPr userDrawn="1">
            <p:ph type="body" idx="1"/>
          </p:nvPr>
        </p:nvSpPr>
        <p:spPr>
          <a:xfrm>
            <a:off x="558139" y="1187533"/>
            <a:ext cx="11305309" cy="47857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spTree>
    <p:extLst>
      <p:ext uri="{BB962C8B-B14F-4D97-AF65-F5344CB8AC3E}">
        <p14:creationId xmlns:p14="http://schemas.microsoft.com/office/powerpoint/2010/main" val="125073008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0" indent="-251460" algn="l" defTabSz="914400" rtl="0" eaLnBrk="1" latinLnBrk="0" hangingPunct="1">
        <a:lnSpc>
          <a:spcPct val="90000"/>
        </a:lnSpc>
        <a:spcBef>
          <a:spcPts val="1000"/>
        </a:spcBef>
        <a:buFontTx/>
        <a:buNone/>
        <a:defRPr sz="2400" b="1" kern="1200" baseline="0">
          <a:solidFill>
            <a:schemeClr val="tx1">
              <a:lumMod val="65000"/>
              <a:lumOff val="35000"/>
            </a:schemeClr>
          </a:solidFill>
          <a:latin typeface="+mn-lt"/>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diabetesjournals.org/care/issue/47/Supplement_1"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www.jacc.org/doi/10.1016/j.jacc.2021.12.012" TargetMode="External"/><Relationship Id="rId4" Type="http://schemas.openxmlformats.org/officeDocument/2006/relationships/hyperlink" Target="https://diabetesjournals.org/clinical/search-results?page=1&amp;q=Standards%20of%20Medical%20Care%20in%20Diabetes%E2%80%942024%20Abridged%20for%20Primary%20Care%20Providers%20&amp;fl_SiteID=1000007"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rchawla@htanc.co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hyperlink" Target="mailto:sevans@htanc.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healthteamadvantage.com/providers/required-annual-model-of-care-training-for-csnp-providers/attestatio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healthteamadvantage.com/required-annual-model-of-care-training-for-csnp-providers/attestatio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61893E4-2DBF-6E46-8207-42E07F6E72D0}"/>
              </a:ext>
            </a:extLst>
          </p:cNvPr>
          <p:cNvSpPr>
            <a:spLocks noGrp="1"/>
          </p:cNvSpPr>
          <p:nvPr>
            <p:ph type="subTitle" idx="1"/>
          </p:nvPr>
        </p:nvSpPr>
        <p:spPr>
          <a:xfrm>
            <a:off x="4263775" y="4027471"/>
            <a:ext cx="7586849" cy="846942"/>
          </a:xfrm>
        </p:spPr>
        <p:txBody>
          <a:bodyPr>
            <a:noAutofit/>
          </a:bodyPr>
          <a:lstStyle/>
          <a:p>
            <a:r>
              <a:rPr lang="en-US" sz="6600" dirty="0">
                <a:latin typeface="Arial" panose="020B0604020202020204" pitchFamily="34" charset="0"/>
                <a:cs typeface="Arial" panose="020B0604020202020204" pitchFamily="34" charset="0"/>
              </a:rPr>
              <a:t>2024</a:t>
            </a:r>
          </a:p>
        </p:txBody>
      </p:sp>
      <p:sp>
        <p:nvSpPr>
          <p:cNvPr id="3" name="Title 2">
            <a:extLst>
              <a:ext uri="{FF2B5EF4-FFF2-40B4-BE49-F238E27FC236}">
                <a16:creationId xmlns:a16="http://schemas.microsoft.com/office/drawing/2014/main" id="{9655FFCA-C953-4F4B-9AC9-DB58B8F310D3}"/>
              </a:ext>
            </a:extLst>
          </p:cNvPr>
          <p:cNvSpPr>
            <a:spLocks noGrp="1"/>
          </p:cNvSpPr>
          <p:nvPr>
            <p:ph type="ctrTitle"/>
          </p:nvPr>
        </p:nvSpPr>
        <p:spPr>
          <a:xfrm>
            <a:off x="4250839" y="3367144"/>
            <a:ext cx="7599785" cy="507272"/>
          </a:xfrm>
        </p:spPr>
        <p:txBody>
          <a:bodyPr>
            <a:normAutofit/>
          </a:bodyPr>
          <a:lstStyle/>
          <a:p>
            <a:pPr lvl="0"/>
            <a:r>
              <a:rPr lang="en-US" sz="2800" b="1" dirty="0"/>
              <a:t>Provider Chronic Special Needs Plan Education </a:t>
            </a:r>
          </a:p>
        </p:txBody>
      </p:sp>
    </p:spTree>
    <p:extLst>
      <p:ext uri="{BB962C8B-B14F-4D97-AF65-F5344CB8AC3E}">
        <p14:creationId xmlns:p14="http://schemas.microsoft.com/office/powerpoint/2010/main" val="3293606128"/>
      </p:ext>
    </p:extLst>
  </p:cSld>
  <p:clrMapOvr>
    <a:masterClrMapping/>
  </p:clrMapOvr>
  <mc:AlternateContent xmlns:mc="http://schemas.openxmlformats.org/markup-compatibility/2006" xmlns:p14="http://schemas.microsoft.com/office/powerpoint/2010/main">
    <mc:Choice Requires="p14">
      <p:transition spd="slow" p14:dur="2000" advTm="11885"/>
    </mc:Choice>
    <mc:Fallback xmlns="">
      <p:transition spd="slow" advTm="118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562F-337E-7C43-B9B2-74536AB11BAB}"/>
              </a:ext>
            </a:extLst>
          </p:cNvPr>
          <p:cNvSpPr>
            <a:spLocks noGrp="1"/>
          </p:cNvSpPr>
          <p:nvPr>
            <p:ph type="title"/>
          </p:nvPr>
        </p:nvSpPr>
        <p:spPr/>
        <p:txBody>
          <a:bodyPr/>
          <a:lstStyle/>
          <a:p>
            <a:r>
              <a:rPr lang="en-US" dirty="0">
                <a:solidFill>
                  <a:srgbClr val="007396"/>
                </a:solidFill>
              </a:rPr>
              <a:t>CMS Model of Care (MOC) Training Requirements </a:t>
            </a:r>
            <a:endParaRPr lang="en-US" dirty="0"/>
          </a:p>
        </p:txBody>
      </p:sp>
      <p:sp>
        <p:nvSpPr>
          <p:cNvPr id="3" name="Content Placeholder 2">
            <a:extLst>
              <a:ext uri="{FF2B5EF4-FFF2-40B4-BE49-F238E27FC236}">
                <a16:creationId xmlns:a16="http://schemas.microsoft.com/office/drawing/2014/main" id="{FFC27DDA-6950-244F-9764-6892CCE10B92}"/>
              </a:ext>
            </a:extLst>
          </p:cNvPr>
          <p:cNvSpPr>
            <a:spLocks noGrp="1"/>
          </p:cNvSpPr>
          <p:nvPr>
            <p:ph sz="half" idx="1"/>
          </p:nvPr>
        </p:nvSpPr>
        <p:spPr>
          <a:xfrm>
            <a:off x="439838" y="1439540"/>
            <a:ext cx="5553189" cy="4357678"/>
          </a:xfrm>
        </p:spPr>
        <p:txBody>
          <a:bodyPr/>
          <a:lstStyle/>
          <a:p>
            <a:r>
              <a:rPr lang="en-US" dirty="0"/>
              <a:t>HealthTeam Advantage is required to conduct initial and annual training for </a:t>
            </a:r>
            <a:br>
              <a:rPr lang="en-US" dirty="0"/>
            </a:br>
            <a:r>
              <a:rPr lang="en-US" dirty="0"/>
              <a:t>in-network and out-of-network providers seen by members on a routine basis.</a:t>
            </a:r>
          </a:p>
        </p:txBody>
      </p:sp>
      <p:pic>
        <p:nvPicPr>
          <p:cNvPr id="5" name="Picture 4" descr="A picture containing person, man, looking, holding&#10;&#10;Description automatically generated">
            <a:extLst>
              <a:ext uri="{FF2B5EF4-FFF2-40B4-BE49-F238E27FC236}">
                <a16:creationId xmlns:a16="http://schemas.microsoft.com/office/drawing/2014/main" id="{5CA3896A-192F-474D-9D98-B1786117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43564"/>
            <a:ext cx="5639383" cy="3750190"/>
          </a:xfrm>
          <a:prstGeom prst="rect">
            <a:avLst/>
          </a:prstGeom>
        </p:spPr>
      </p:pic>
    </p:spTree>
    <p:extLst>
      <p:ext uri="{BB962C8B-B14F-4D97-AF65-F5344CB8AC3E}">
        <p14:creationId xmlns:p14="http://schemas.microsoft.com/office/powerpoint/2010/main" val="1118318352"/>
      </p:ext>
    </p:extLst>
  </p:cSld>
  <p:clrMapOvr>
    <a:masterClrMapping/>
  </p:clrMapOvr>
  <mc:AlternateContent xmlns:mc="http://schemas.openxmlformats.org/markup-compatibility/2006" xmlns:p14="http://schemas.microsoft.com/office/powerpoint/2010/main">
    <mc:Choice Requires="p14">
      <p:transition spd="slow" p14:dur="2000" advTm="21508"/>
    </mc:Choice>
    <mc:Fallback xmlns="">
      <p:transition spd="slow" advTm="2150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Every SNP must have a Model of Care (MOC)</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The MOC is developed to assure that beneficiaries’ unique needs </a:t>
            </a:r>
            <a:br>
              <a:rPr lang="en-US" dirty="0"/>
            </a:br>
            <a:r>
              <a:rPr lang="en-US" dirty="0"/>
              <a:t>are identified and addressed. CMS mandates that staff and providers involved with this population undergo annual training on the MOC.</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973292935"/>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407486"/>
      </p:ext>
    </p:extLst>
  </p:cSld>
  <p:clrMapOvr>
    <a:masterClrMapping/>
  </p:clrMapOvr>
  <mc:AlternateContent xmlns:mc="http://schemas.openxmlformats.org/markup-compatibility/2006" xmlns:p14="http://schemas.microsoft.com/office/powerpoint/2010/main">
    <mc:Choice Requires="p14">
      <p:transition spd="slow" p14:dur="2000" advTm="34434"/>
    </mc:Choice>
    <mc:Fallback xmlns="">
      <p:transition spd="slow" advTm="3443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#1</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Understanding of the intended population with methods to identify the most vulnerable members of this population.</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728699278"/>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4623645"/>
      </p:ext>
    </p:extLst>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#2</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Detailed plan for care coordination utilizing the PCP and the member as the center of the care team.</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283897516"/>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777215"/>
      </p:ext>
    </p:extLst>
  </p:cSld>
  <p:clrMapOvr>
    <a:masterClrMapping/>
  </p:clrMapOvr>
  <mc:AlternateContent xmlns:mc="http://schemas.openxmlformats.org/markup-compatibility/2006" xmlns:p14="http://schemas.microsoft.com/office/powerpoint/2010/main">
    <mc:Choice Requires="p14">
      <p:transition spd="slow" p14:dur="2000" advTm="26621"/>
    </mc:Choice>
    <mc:Fallback xmlns="">
      <p:transition spd="slow" advTm="2662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146129739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2323025"/>
      </p:ext>
    </p:extLst>
  </p:cSld>
  <p:clrMapOvr>
    <a:masterClrMapping/>
  </p:clrMapOvr>
  <mc:AlternateContent xmlns:mc="http://schemas.openxmlformats.org/markup-compatibility/2006" xmlns:p14="http://schemas.microsoft.com/office/powerpoint/2010/main">
    <mc:Choice Requires="p14">
      <p:transition spd="slow" p14:dur="2000" advTm="32268"/>
    </mc:Choice>
    <mc:Fallback xmlns="">
      <p:transition spd="slow" advTm="3226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6831-D789-544C-B3EA-1865E812618E}"/>
              </a:ext>
            </a:extLst>
          </p:cNvPr>
          <p:cNvSpPr>
            <a:spLocks noGrp="1"/>
          </p:cNvSpPr>
          <p:nvPr>
            <p:ph type="title"/>
          </p:nvPr>
        </p:nvSpPr>
        <p:spPr>
          <a:xfrm>
            <a:off x="521134" y="144966"/>
            <a:ext cx="11288008" cy="932688"/>
          </a:xfrm>
        </p:spPr>
        <p:txBody>
          <a:bodyPr anchor="b">
            <a:normAutofit/>
          </a:bodyPr>
          <a:lstStyle/>
          <a:p>
            <a:r>
              <a:rPr lang="en-US" dirty="0"/>
              <a:t>Health Risk Assessment Tool</a:t>
            </a:r>
          </a:p>
        </p:txBody>
      </p:sp>
      <p:pic>
        <p:nvPicPr>
          <p:cNvPr id="4" name="Picture 3" descr="Table&#10;&#10;Description automatically generated">
            <a:extLst>
              <a:ext uri="{FF2B5EF4-FFF2-40B4-BE49-F238E27FC236}">
                <a16:creationId xmlns:a16="http://schemas.microsoft.com/office/drawing/2014/main" id="{E4C3B835-964D-D545-BB27-BAA501AB6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784" y="1325748"/>
            <a:ext cx="5511284" cy="4725926"/>
          </a:xfrm>
          <a:prstGeom prst="rect">
            <a:avLst/>
          </a:prstGeom>
          <a:noFill/>
          <a:effectLst>
            <a:outerShdw blurRad="152400" dist="38100" dir="21540000" sx="102000" sy="102000" algn="tl" rotWithShape="0">
              <a:prstClr val="black">
                <a:alpha val="40000"/>
              </a:prstClr>
            </a:outerShdw>
          </a:effectLst>
        </p:spPr>
      </p:pic>
      <p:sp>
        <p:nvSpPr>
          <p:cNvPr id="3" name="Content Placeholder 2">
            <a:extLst>
              <a:ext uri="{FF2B5EF4-FFF2-40B4-BE49-F238E27FC236}">
                <a16:creationId xmlns:a16="http://schemas.microsoft.com/office/drawing/2014/main" id="{A1565480-83CC-3D43-9985-0CCE50AFBA85}"/>
              </a:ext>
            </a:extLst>
          </p:cNvPr>
          <p:cNvSpPr>
            <a:spLocks noGrp="1"/>
          </p:cNvSpPr>
          <p:nvPr>
            <p:ph type="body" sz="half" idx="2"/>
          </p:nvPr>
        </p:nvSpPr>
        <p:spPr>
          <a:xfrm>
            <a:off x="353568" y="1338147"/>
            <a:ext cx="4996908" cy="4721278"/>
          </a:xfrm>
        </p:spPr>
        <p:txBody>
          <a:bodyPr>
            <a:normAutofit/>
          </a:bodyPr>
          <a:lstStyle/>
          <a:p>
            <a:pPr algn="r"/>
            <a:r>
              <a:rPr lang="en-US" sz="2400" dirty="0">
                <a:latin typeface="+mj-lt"/>
              </a:rPr>
              <a:t>Sample Questions</a:t>
            </a:r>
          </a:p>
        </p:txBody>
      </p:sp>
    </p:spTree>
    <p:extLst>
      <p:ext uri="{BB962C8B-B14F-4D97-AF65-F5344CB8AC3E}">
        <p14:creationId xmlns:p14="http://schemas.microsoft.com/office/powerpoint/2010/main" val="297099514"/>
      </p:ext>
    </p:extLst>
  </p:cSld>
  <p:clrMapOvr>
    <a:masterClrMapping/>
  </p:clrMapOvr>
  <mc:AlternateContent xmlns:mc="http://schemas.openxmlformats.org/markup-compatibility/2006" xmlns:p14="http://schemas.microsoft.com/office/powerpoint/2010/main">
    <mc:Choice Requires="p14">
      <p:transition spd="slow" p14:dur="2000" advTm="6734"/>
    </mc:Choice>
    <mc:Fallback xmlns="">
      <p:transition spd="slow" advTm="673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10C2-8A24-564A-AE3F-9471DA3B25D6}"/>
              </a:ext>
            </a:extLst>
          </p:cNvPr>
          <p:cNvSpPr>
            <a:spLocks noGrp="1"/>
          </p:cNvSpPr>
          <p:nvPr>
            <p:ph type="title"/>
          </p:nvPr>
        </p:nvSpPr>
        <p:spPr/>
        <p:txBody>
          <a:bodyPr/>
          <a:lstStyle/>
          <a:p>
            <a:r>
              <a:rPr lang="en-US" dirty="0"/>
              <a:t>Health Risk Assessments (HRAs) and Individual Care Plans (ICPs)</a:t>
            </a:r>
          </a:p>
        </p:txBody>
      </p:sp>
      <p:graphicFrame>
        <p:nvGraphicFramePr>
          <p:cNvPr id="5" name="Diagram 4">
            <a:extLst>
              <a:ext uri="{FF2B5EF4-FFF2-40B4-BE49-F238E27FC236}">
                <a16:creationId xmlns:a16="http://schemas.microsoft.com/office/drawing/2014/main" id="{EABF0154-8C5D-DE45-88F0-B37920688208}"/>
              </a:ext>
            </a:extLst>
          </p:cNvPr>
          <p:cNvGraphicFramePr/>
          <p:nvPr>
            <p:extLst>
              <p:ext uri="{D42A27DB-BD31-4B8C-83A1-F6EECF244321}">
                <p14:modId xmlns:p14="http://schemas.microsoft.com/office/powerpoint/2010/main" val="4022430258"/>
              </p:ext>
            </p:extLst>
          </p:nvPr>
        </p:nvGraphicFramePr>
        <p:xfrm>
          <a:off x="2031999" y="108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817620"/>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F443-28A3-814D-A437-5BE289B25378}"/>
              </a:ext>
            </a:extLst>
          </p:cNvPr>
          <p:cNvSpPr>
            <a:spLocks noGrp="1"/>
          </p:cNvSpPr>
          <p:nvPr>
            <p:ph type="title"/>
          </p:nvPr>
        </p:nvSpPr>
        <p:spPr>
          <a:xfrm>
            <a:off x="438912" y="402196"/>
            <a:ext cx="11468608" cy="683387"/>
          </a:xfrm>
        </p:spPr>
        <p:txBody>
          <a:bodyPr>
            <a:noAutofit/>
          </a:bodyPr>
          <a:lstStyle/>
          <a:p>
            <a:pPr>
              <a:lnSpc>
                <a:spcPts val="3900"/>
              </a:lnSpc>
            </a:pPr>
            <a:r>
              <a:rPr lang="en-US" sz="2800" dirty="0">
                <a:solidFill>
                  <a:srgbClr val="007396"/>
                </a:solidFill>
                <a:latin typeface="Calibri" panose="020F0502020204030204" pitchFamily="34" charset="0"/>
                <a:ea typeface="Times New Roman" panose="02020603050405020304" pitchFamily="18" charset="0"/>
              </a:rPr>
              <a:t>Key Triggers from HRAT and Historic UM Data to Identify High Risk Members</a:t>
            </a:r>
            <a:endParaRPr lang="en-US" sz="2800" dirty="0"/>
          </a:p>
        </p:txBody>
      </p:sp>
      <p:graphicFrame>
        <p:nvGraphicFramePr>
          <p:cNvPr id="7" name="Table 6">
            <a:extLst>
              <a:ext uri="{FF2B5EF4-FFF2-40B4-BE49-F238E27FC236}">
                <a16:creationId xmlns:a16="http://schemas.microsoft.com/office/drawing/2014/main" id="{DCC7AC6A-3398-2246-B636-898A0ECB1047}"/>
              </a:ext>
            </a:extLst>
          </p:cNvPr>
          <p:cNvGraphicFramePr>
            <a:graphicFrameLocks noGrp="1"/>
          </p:cNvGraphicFramePr>
          <p:nvPr>
            <p:extLst>
              <p:ext uri="{D42A27DB-BD31-4B8C-83A1-F6EECF244321}">
                <p14:modId xmlns:p14="http://schemas.microsoft.com/office/powerpoint/2010/main" val="659095634"/>
              </p:ext>
            </p:extLst>
          </p:nvPr>
        </p:nvGraphicFramePr>
        <p:xfrm>
          <a:off x="620032" y="1305288"/>
          <a:ext cx="6361536" cy="4415891"/>
        </p:xfrm>
        <a:graphic>
          <a:graphicData uri="http://schemas.openxmlformats.org/drawingml/2006/table">
            <a:tbl>
              <a:tblPr firstRow="1" firstCol="1" bandRow="1">
                <a:tableStyleId>{5C22544A-7EE6-4342-B048-85BDC9FD1C3A}</a:tableStyleId>
              </a:tblPr>
              <a:tblGrid>
                <a:gridCol w="2120058">
                  <a:extLst>
                    <a:ext uri="{9D8B030D-6E8A-4147-A177-3AD203B41FA5}">
                      <a16:colId xmlns:a16="http://schemas.microsoft.com/office/drawing/2014/main" val="1057789885"/>
                    </a:ext>
                  </a:extLst>
                </a:gridCol>
                <a:gridCol w="2120739">
                  <a:extLst>
                    <a:ext uri="{9D8B030D-6E8A-4147-A177-3AD203B41FA5}">
                      <a16:colId xmlns:a16="http://schemas.microsoft.com/office/drawing/2014/main" val="3911980962"/>
                    </a:ext>
                  </a:extLst>
                </a:gridCol>
                <a:gridCol w="2120739">
                  <a:extLst>
                    <a:ext uri="{9D8B030D-6E8A-4147-A177-3AD203B41FA5}">
                      <a16:colId xmlns:a16="http://schemas.microsoft.com/office/drawing/2014/main" val="2965535454"/>
                    </a:ext>
                  </a:extLst>
                </a:gridCol>
              </a:tblGrid>
              <a:tr h="367991">
                <a:tc>
                  <a:txBody>
                    <a:bodyPr/>
                    <a:lstStyle/>
                    <a:p>
                      <a:pPr marL="0" marR="0" algn="ctr">
                        <a:spcBef>
                          <a:spcPts val="0"/>
                        </a:spcBef>
                        <a:spcAft>
                          <a:spcPts val="0"/>
                        </a:spcAft>
                      </a:pPr>
                      <a:r>
                        <a:rPr lang="en-US" sz="1200" dirty="0">
                          <a:effectLst/>
                        </a:rPr>
                        <a:t>Vulnerability Trigger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6A85"/>
                    </a:solidFill>
                  </a:tcPr>
                </a:tc>
                <a:tc>
                  <a:txBody>
                    <a:bodyPr/>
                    <a:lstStyle/>
                    <a:p>
                      <a:pPr marL="0" marR="0" algn="ctr">
                        <a:spcBef>
                          <a:spcPts val="0"/>
                        </a:spcBef>
                        <a:spcAft>
                          <a:spcPts val="0"/>
                        </a:spcAft>
                      </a:pPr>
                      <a:r>
                        <a:rPr lang="en-US" sz="1200" dirty="0">
                          <a:effectLst/>
                        </a:rPr>
                        <a:t>Identification Method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“Most Vulnerable” Intervention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6203999"/>
                  </a:ext>
                </a:extLst>
              </a:tr>
              <a:tr h="919977">
                <a:tc>
                  <a:txBody>
                    <a:bodyPr/>
                    <a:lstStyle/>
                    <a:p>
                      <a:pPr marL="0" marR="0">
                        <a:spcBef>
                          <a:spcPts val="0"/>
                        </a:spcBef>
                        <a:spcAft>
                          <a:spcPts val="0"/>
                        </a:spcAft>
                      </a:pPr>
                      <a:r>
                        <a:rPr lang="en-US" sz="1100" dirty="0">
                          <a:effectLst/>
                        </a:rPr>
                        <a:t>Landmark eligibility criteria </a:t>
                      </a:r>
                      <a:endParaRPr lang="en-US" sz="1200" dirty="0">
                        <a:effectLst/>
                      </a:endParaRPr>
                    </a:p>
                    <a:p>
                      <a:pPr marL="0" marR="0">
                        <a:spcBef>
                          <a:spcPts val="0"/>
                        </a:spcBef>
                        <a:spcAft>
                          <a:spcPts val="0"/>
                        </a:spcAft>
                      </a:pPr>
                      <a:r>
                        <a:rPr lang="en-US" sz="1100" dirty="0">
                          <a:effectLst/>
                        </a:rPr>
                        <a:t>Around multiple chronic conditions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Historic claims data and ongoing monthly claims data to identify members with 6+ chronic condition points (see point table)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Attempted enrollment in Landmark’s coordinated in-home care model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0430073"/>
                  </a:ext>
                </a:extLst>
              </a:tr>
              <a:tr h="919977">
                <a:tc>
                  <a:txBody>
                    <a:bodyPr/>
                    <a:lstStyle/>
                    <a:p>
                      <a:pPr marL="0" marR="0">
                        <a:spcBef>
                          <a:spcPts val="0"/>
                        </a:spcBef>
                        <a:spcAft>
                          <a:spcPts val="0"/>
                        </a:spcAft>
                      </a:pPr>
                      <a:r>
                        <a:rPr lang="en-US" sz="1100" dirty="0">
                          <a:effectLst/>
                        </a:rPr>
                        <a:t>Polypharmacy (10 + prescription medications)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HRAT question/ Part D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Pharmacist outreach to reconcile medications and conduct education on medication adherence, if necessary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9047229"/>
                  </a:ext>
                </a:extLst>
              </a:tr>
              <a:tr h="1103973">
                <a:tc>
                  <a:txBody>
                    <a:bodyPr/>
                    <a:lstStyle/>
                    <a:p>
                      <a:pPr marL="0" marR="0">
                        <a:spcBef>
                          <a:spcPts val="0"/>
                        </a:spcBef>
                        <a:spcAft>
                          <a:spcPts val="0"/>
                        </a:spcAft>
                      </a:pPr>
                      <a:r>
                        <a:rPr lang="en-US" sz="1100" dirty="0">
                          <a:effectLst/>
                        </a:rPr>
                        <a:t>ER utilization &gt; 6 times in 6 months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PatientPing</a:t>
                      </a:r>
                      <a:r>
                        <a:rPr lang="en-US" sz="1100" baseline="30000" dirty="0">
                          <a:effectLst/>
                        </a:rPr>
                        <a:t>tm </a:t>
                      </a:r>
                      <a:r>
                        <a:rPr lang="en-US" sz="1100" dirty="0">
                          <a:effectLst/>
                        </a:rPr>
                        <a:t>or claims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Care management outreach </a:t>
                      </a:r>
                      <a:endParaRPr lang="en-US" sz="1200" dirty="0">
                        <a:effectLst/>
                      </a:endParaRPr>
                    </a:p>
                    <a:p>
                      <a:pPr marL="0" marR="0">
                        <a:spcBef>
                          <a:spcPts val="0"/>
                        </a:spcBef>
                        <a:spcAft>
                          <a:spcPts val="0"/>
                        </a:spcAft>
                      </a:pPr>
                      <a:r>
                        <a:rPr lang="en-US" sz="1100" dirty="0">
                          <a:effectLst/>
                        </a:rPr>
                        <a:t>To determine root cause of high utilization with tailored plan based on assessment. May include establishing member with new PCP or specialty care.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9555828"/>
                  </a:ext>
                </a:extLst>
              </a:tr>
              <a:tr h="1103973">
                <a:tc>
                  <a:txBody>
                    <a:bodyPr/>
                    <a:lstStyle/>
                    <a:p>
                      <a:pPr marL="0" marR="0">
                        <a:spcBef>
                          <a:spcPts val="0"/>
                        </a:spcBef>
                        <a:spcAft>
                          <a:spcPts val="0"/>
                        </a:spcAft>
                      </a:pPr>
                      <a:r>
                        <a:rPr lang="en-US" sz="1100" dirty="0">
                          <a:effectLst/>
                        </a:rPr>
                        <a:t>Hospital Admissions &gt; 3 times in 6 months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PatientPing</a:t>
                      </a:r>
                      <a:r>
                        <a:rPr lang="en-US" sz="1100" baseline="30000" dirty="0">
                          <a:effectLst/>
                        </a:rPr>
                        <a:t>tm </a:t>
                      </a:r>
                      <a:r>
                        <a:rPr lang="en-US" sz="1100" dirty="0">
                          <a:effectLst/>
                        </a:rPr>
                        <a:t>or claims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Care management outreach </a:t>
                      </a:r>
                      <a:endParaRPr lang="en-US" sz="1200" dirty="0">
                        <a:effectLst/>
                      </a:endParaRPr>
                    </a:p>
                    <a:p>
                      <a:pPr marL="0" marR="0">
                        <a:spcBef>
                          <a:spcPts val="0"/>
                        </a:spcBef>
                        <a:spcAft>
                          <a:spcPts val="0"/>
                        </a:spcAft>
                      </a:pPr>
                      <a:r>
                        <a:rPr lang="en-US" sz="1100" dirty="0">
                          <a:effectLst/>
                        </a:rPr>
                        <a:t>To determine root cause of high utilization with tailored plan based on assessment. May include establishing member with new PCP or specialty care.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786732"/>
                  </a:ext>
                </a:extLst>
              </a:tr>
            </a:tbl>
          </a:graphicData>
        </a:graphic>
      </p:graphicFrame>
      <p:graphicFrame>
        <p:nvGraphicFramePr>
          <p:cNvPr id="8" name="Table 7">
            <a:extLst>
              <a:ext uri="{FF2B5EF4-FFF2-40B4-BE49-F238E27FC236}">
                <a16:creationId xmlns:a16="http://schemas.microsoft.com/office/drawing/2014/main" id="{384B9AB1-14E3-9F40-A0CD-854053E5E070}"/>
              </a:ext>
            </a:extLst>
          </p:cNvPr>
          <p:cNvGraphicFramePr>
            <a:graphicFrameLocks noGrp="1"/>
          </p:cNvGraphicFramePr>
          <p:nvPr/>
        </p:nvGraphicFramePr>
        <p:xfrm>
          <a:off x="7179668" y="2360759"/>
          <a:ext cx="4801973" cy="3360420"/>
        </p:xfrm>
        <a:graphic>
          <a:graphicData uri="http://schemas.openxmlformats.org/drawingml/2006/table">
            <a:tbl>
              <a:tblPr firstRow="1" firstCol="1" bandRow="1">
                <a:tableStyleId>{5C22544A-7EE6-4342-B048-85BDC9FD1C3A}</a:tableStyleId>
              </a:tblPr>
              <a:tblGrid>
                <a:gridCol w="2778125">
                  <a:extLst>
                    <a:ext uri="{9D8B030D-6E8A-4147-A177-3AD203B41FA5}">
                      <a16:colId xmlns:a16="http://schemas.microsoft.com/office/drawing/2014/main" val="3012000272"/>
                    </a:ext>
                  </a:extLst>
                </a:gridCol>
                <a:gridCol w="2023848">
                  <a:extLst>
                    <a:ext uri="{9D8B030D-6E8A-4147-A177-3AD203B41FA5}">
                      <a16:colId xmlns:a16="http://schemas.microsoft.com/office/drawing/2014/main" val="716079806"/>
                    </a:ext>
                  </a:extLst>
                </a:gridCol>
              </a:tblGrid>
              <a:tr h="0">
                <a:tc>
                  <a:txBody>
                    <a:bodyPr/>
                    <a:lstStyle/>
                    <a:p>
                      <a:pPr marL="0" marR="0" algn="ctr">
                        <a:spcBef>
                          <a:spcPts val="0"/>
                        </a:spcBef>
                        <a:spcAft>
                          <a:spcPts val="0"/>
                        </a:spcAft>
                      </a:pPr>
                      <a:r>
                        <a:rPr lang="en-US" sz="1150" dirty="0">
                          <a:effectLst/>
                        </a:rPr>
                        <a:t>Chronic Condition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Points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0103135"/>
                  </a:ext>
                </a:extLst>
              </a:tr>
              <a:tr h="0">
                <a:tc>
                  <a:txBody>
                    <a:bodyPr/>
                    <a:lstStyle/>
                    <a:p>
                      <a:pPr marL="0" marR="0" algn="just">
                        <a:spcBef>
                          <a:spcPts val="0"/>
                        </a:spcBef>
                        <a:spcAft>
                          <a:spcPts val="0"/>
                        </a:spcAft>
                      </a:pPr>
                      <a:r>
                        <a:rPr lang="en-US" sz="1100" dirty="0">
                          <a:effectLst/>
                        </a:rPr>
                        <a:t>Atrial Fibrillation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5384364"/>
                  </a:ext>
                </a:extLst>
              </a:tr>
              <a:tr h="0">
                <a:tc>
                  <a:txBody>
                    <a:bodyPr/>
                    <a:lstStyle/>
                    <a:p>
                      <a:pPr marL="0" marR="0" algn="just">
                        <a:spcBef>
                          <a:spcPts val="0"/>
                        </a:spcBef>
                        <a:spcAft>
                          <a:spcPts val="0"/>
                        </a:spcAft>
                      </a:pPr>
                      <a:r>
                        <a:rPr lang="en-US" sz="1100" dirty="0">
                          <a:effectLst/>
                        </a:rPr>
                        <a:t>Cancer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8956651"/>
                  </a:ext>
                </a:extLst>
              </a:tr>
              <a:tr h="0">
                <a:tc>
                  <a:txBody>
                    <a:bodyPr/>
                    <a:lstStyle/>
                    <a:p>
                      <a:pPr marL="0" marR="0" algn="just">
                        <a:spcBef>
                          <a:spcPts val="0"/>
                        </a:spcBef>
                        <a:spcAft>
                          <a:spcPts val="0"/>
                        </a:spcAft>
                      </a:pPr>
                      <a:r>
                        <a:rPr lang="en-US" sz="1100" dirty="0">
                          <a:effectLst/>
                        </a:rPr>
                        <a:t>Cerebral Vascular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8846403"/>
                  </a:ext>
                </a:extLst>
              </a:tr>
              <a:tr h="0">
                <a:tc>
                  <a:txBody>
                    <a:bodyPr/>
                    <a:lstStyle/>
                    <a:p>
                      <a:pPr marL="0" marR="0" algn="just">
                        <a:spcBef>
                          <a:spcPts val="0"/>
                        </a:spcBef>
                        <a:spcAft>
                          <a:spcPts val="0"/>
                        </a:spcAft>
                      </a:pPr>
                      <a:r>
                        <a:rPr lang="en-US" sz="1100" dirty="0">
                          <a:effectLst/>
                        </a:rPr>
                        <a:t>Chronic Kidney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0177297"/>
                  </a:ext>
                </a:extLst>
              </a:tr>
              <a:tr h="0">
                <a:tc>
                  <a:txBody>
                    <a:bodyPr/>
                    <a:lstStyle/>
                    <a:p>
                      <a:pPr marL="0" marR="0" algn="just">
                        <a:spcBef>
                          <a:spcPts val="0"/>
                        </a:spcBef>
                        <a:spcAft>
                          <a:spcPts val="0"/>
                        </a:spcAft>
                      </a:pPr>
                      <a:r>
                        <a:rPr lang="en-US" sz="1100" dirty="0">
                          <a:effectLst/>
                        </a:rPr>
                        <a:t>Coronary Heart Disease / Myocardial Infarction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1687231"/>
                  </a:ext>
                </a:extLst>
              </a:tr>
              <a:tr h="0">
                <a:tc>
                  <a:txBody>
                    <a:bodyPr/>
                    <a:lstStyle/>
                    <a:p>
                      <a:pPr marL="0" marR="0" algn="just">
                        <a:spcBef>
                          <a:spcPts val="0"/>
                        </a:spcBef>
                        <a:spcAft>
                          <a:spcPts val="0"/>
                        </a:spcAft>
                      </a:pPr>
                      <a:r>
                        <a:rPr lang="en-US" sz="1100" dirty="0">
                          <a:effectLst/>
                        </a:rPr>
                        <a:t>Diabetes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8609098"/>
                  </a:ext>
                </a:extLst>
              </a:tr>
              <a:tr h="0">
                <a:tc>
                  <a:txBody>
                    <a:bodyPr/>
                    <a:lstStyle/>
                    <a:p>
                      <a:pPr marL="0" marR="0" algn="just">
                        <a:spcBef>
                          <a:spcPts val="0"/>
                        </a:spcBef>
                        <a:spcAft>
                          <a:spcPts val="0"/>
                        </a:spcAft>
                      </a:pPr>
                      <a:r>
                        <a:rPr lang="en-US" sz="1100" dirty="0">
                          <a:effectLst/>
                        </a:rPr>
                        <a:t>Fluid and Electrolyte Disorders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1925075"/>
                  </a:ext>
                </a:extLst>
              </a:tr>
              <a:tr h="0">
                <a:tc>
                  <a:txBody>
                    <a:bodyPr/>
                    <a:lstStyle/>
                    <a:p>
                      <a:pPr marL="0" marR="0" algn="just">
                        <a:spcBef>
                          <a:spcPts val="0"/>
                        </a:spcBef>
                        <a:spcAft>
                          <a:spcPts val="0"/>
                        </a:spcAft>
                      </a:pPr>
                      <a:r>
                        <a:rPr lang="en-US" sz="1100" dirty="0">
                          <a:effectLst/>
                        </a:rPr>
                        <a:t>Vascular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9876235"/>
                  </a:ext>
                </a:extLst>
              </a:tr>
              <a:tr h="0">
                <a:tc>
                  <a:txBody>
                    <a:bodyPr/>
                    <a:lstStyle/>
                    <a:p>
                      <a:pPr marL="0" marR="0" algn="just">
                        <a:spcBef>
                          <a:spcPts val="0"/>
                        </a:spcBef>
                        <a:spcAft>
                          <a:spcPts val="0"/>
                        </a:spcAft>
                      </a:pPr>
                      <a:r>
                        <a:rPr lang="en-US" sz="1100" dirty="0">
                          <a:effectLst/>
                        </a:rPr>
                        <a:t>Pulmonary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7670803"/>
                  </a:ext>
                </a:extLst>
              </a:tr>
              <a:tr h="0">
                <a:tc>
                  <a:txBody>
                    <a:bodyPr/>
                    <a:lstStyle/>
                    <a:p>
                      <a:pPr marL="0" marR="0" algn="just">
                        <a:spcBef>
                          <a:spcPts val="0"/>
                        </a:spcBef>
                        <a:spcAft>
                          <a:spcPts val="0"/>
                        </a:spcAft>
                      </a:pPr>
                      <a:r>
                        <a:rPr lang="en-US" sz="1100" dirty="0">
                          <a:effectLst/>
                        </a:rPr>
                        <a:t>Rheumatoid Arthritis/Osteoarthritis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5403917"/>
                  </a:ext>
                </a:extLst>
              </a:tr>
              <a:tr h="0">
                <a:tc>
                  <a:txBody>
                    <a:bodyPr/>
                    <a:lstStyle/>
                    <a:p>
                      <a:pPr marL="0" marR="0" algn="just">
                        <a:spcBef>
                          <a:spcPts val="0"/>
                        </a:spcBef>
                        <a:spcAft>
                          <a:spcPts val="0"/>
                        </a:spcAft>
                      </a:pPr>
                      <a:r>
                        <a:rPr lang="en-US" sz="1100" dirty="0">
                          <a:effectLst/>
                        </a:rPr>
                        <a:t>Severe Chronic Liver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2468397"/>
                  </a:ext>
                </a:extLst>
              </a:tr>
              <a:tr h="0">
                <a:tc>
                  <a:txBody>
                    <a:bodyPr/>
                    <a:lstStyle/>
                    <a:p>
                      <a:pPr marL="0" marR="0" algn="just">
                        <a:spcBef>
                          <a:spcPts val="0"/>
                        </a:spcBef>
                        <a:spcAft>
                          <a:spcPts val="0"/>
                        </a:spcAft>
                      </a:pPr>
                      <a:r>
                        <a:rPr lang="en-US" sz="1100" dirty="0">
                          <a:effectLst/>
                        </a:rPr>
                        <a:t>Heart Failure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5612661"/>
                  </a:ext>
                </a:extLst>
              </a:tr>
              <a:tr h="0">
                <a:tc>
                  <a:txBody>
                    <a:bodyPr/>
                    <a:lstStyle/>
                    <a:p>
                      <a:pPr marL="0" marR="0" algn="just">
                        <a:spcBef>
                          <a:spcPts val="0"/>
                        </a:spcBef>
                        <a:spcAft>
                          <a:spcPts val="0"/>
                        </a:spcAft>
                      </a:pPr>
                      <a:r>
                        <a:rPr lang="en-US" sz="1100" dirty="0">
                          <a:effectLst/>
                        </a:rPr>
                        <a:t>Behavioral Health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2442726"/>
                  </a:ext>
                </a:extLst>
              </a:tr>
              <a:tr h="0">
                <a:tc>
                  <a:txBody>
                    <a:bodyPr/>
                    <a:lstStyle/>
                    <a:p>
                      <a:pPr marL="0" marR="0" algn="just">
                        <a:spcBef>
                          <a:spcPts val="0"/>
                        </a:spcBef>
                        <a:spcAft>
                          <a:spcPts val="0"/>
                        </a:spcAft>
                      </a:pPr>
                      <a:r>
                        <a:rPr lang="en-US" sz="1100" dirty="0">
                          <a:effectLst/>
                        </a:rPr>
                        <a:t>Substance Abuse Disorder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98015541"/>
                  </a:ext>
                </a:extLst>
              </a:tr>
              <a:tr h="0">
                <a:tc>
                  <a:txBody>
                    <a:bodyPr/>
                    <a:lstStyle/>
                    <a:p>
                      <a:pPr marL="0" marR="0" algn="just">
                        <a:spcBef>
                          <a:spcPts val="0"/>
                        </a:spcBef>
                        <a:spcAft>
                          <a:spcPts val="0"/>
                        </a:spcAft>
                      </a:pPr>
                      <a:r>
                        <a:rPr lang="en-US" sz="1100" dirty="0">
                          <a:effectLst/>
                        </a:rPr>
                        <a:t>Disabling Condition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6956824"/>
                  </a:ext>
                </a:extLst>
              </a:tr>
              <a:tr h="0">
                <a:tc>
                  <a:txBody>
                    <a:bodyPr/>
                    <a:lstStyle/>
                    <a:p>
                      <a:pPr marL="0" marR="0" algn="just">
                        <a:spcBef>
                          <a:spcPts val="0"/>
                        </a:spcBef>
                        <a:spcAft>
                          <a:spcPts val="0"/>
                        </a:spcAft>
                      </a:pPr>
                      <a:r>
                        <a:rPr lang="en-US" sz="1100" dirty="0">
                          <a:effectLst/>
                        </a:rPr>
                        <a:t>Frailty: Protein-Calorie Malnutrition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5965009"/>
                  </a:ext>
                </a:extLst>
              </a:tr>
              <a:tr h="0">
                <a:tc>
                  <a:txBody>
                    <a:bodyPr/>
                    <a:lstStyle/>
                    <a:p>
                      <a:pPr marL="0" marR="0" algn="just">
                        <a:spcBef>
                          <a:spcPts val="0"/>
                        </a:spcBef>
                        <a:spcAft>
                          <a:spcPts val="0"/>
                        </a:spcAft>
                      </a:pPr>
                      <a:r>
                        <a:rPr lang="en-US" sz="1100" dirty="0">
                          <a:effectLst/>
                        </a:rPr>
                        <a:t>End Stage Renal Disease (ESRD)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5178148"/>
                  </a:ext>
                </a:extLst>
              </a:tr>
              <a:tr h="40005">
                <a:tc>
                  <a:txBody>
                    <a:bodyPr/>
                    <a:lstStyle/>
                    <a:p>
                      <a:pPr marL="0" marR="0" algn="just">
                        <a:spcBef>
                          <a:spcPts val="0"/>
                        </a:spcBef>
                        <a:spcAft>
                          <a:spcPts val="0"/>
                        </a:spcAft>
                      </a:pPr>
                      <a:r>
                        <a:rPr lang="en-US" sz="1100" dirty="0">
                          <a:effectLst/>
                        </a:rPr>
                        <a:t>Pressure Ulcers with Necrosis (Stage 4)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3569290"/>
                  </a:ext>
                </a:extLst>
              </a:tr>
            </a:tbl>
          </a:graphicData>
        </a:graphic>
      </p:graphicFrame>
      <p:sp>
        <p:nvSpPr>
          <p:cNvPr id="9" name="Rectangle 8">
            <a:extLst>
              <a:ext uri="{FF2B5EF4-FFF2-40B4-BE49-F238E27FC236}">
                <a16:creationId xmlns:a16="http://schemas.microsoft.com/office/drawing/2014/main" id="{86F0375B-2387-C241-A968-5A48A0A5670D}"/>
              </a:ext>
            </a:extLst>
          </p:cNvPr>
          <p:cNvSpPr/>
          <p:nvPr/>
        </p:nvSpPr>
        <p:spPr>
          <a:xfrm>
            <a:off x="7870371" y="1423620"/>
            <a:ext cx="6096000" cy="723275"/>
          </a:xfrm>
          <a:prstGeom prst="rect">
            <a:avLst/>
          </a:prstGeom>
        </p:spPr>
        <p:txBody>
          <a:bodyPr>
            <a:spAutoFit/>
          </a:bodyPr>
          <a:lstStyle/>
          <a:p>
            <a:pPr>
              <a:spcAft>
                <a:spcPts val="600"/>
              </a:spcAft>
            </a:pPr>
            <a:r>
              <a:rPr lang="en-US" b="1" dirty="0">
                <a:latin typeface="Calibri" panose="020F0502020204030204" pitchFamily="34"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spcAft>
                <a:spcPts val="600"/>
              </a:spcAft>
            </a:pPr>
            <a:r>
              <a:rPr lang="en-US" b="1" dirty="0">
                <a:latin typeface="Calibri" panose="020F0502020204030204" pitchFamily="34" charset="0"/>
                <a:ea typeface="Times New Roman" panose="02020603050405020304" pitchFamily="18" charset="0"/>
              </a:rPr>
              <a:t>Chronic Condition Point System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610992"/>
      </p:ext>
    </p:extLst>
  </p:cSld>
  <p:clrMapOvr>
    <a:masterClrMapping/>
  </p:clrMapOvr>
  <mc:AlternateContent xmlns:mc="http://schemas.openxmlformats.org/markup-compatibility/2006" xmlns:p14="http://schemas.microsoft.com/office/powerpoint/2010/main">
    <mc:Choice Requires="p14">
      <p:transition spd="slow" p14:dur="2000" advTm="14454"/>
    </mc:Choice>
    <mc:Fallback xmlns="">
      <p:transition spd="slow" advTm="144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1118645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308244"/>
      </p:ext>
    </p:extLst>
  </p:cSld>
  <p:clrMapOvr>
    <a:masterClrMapping/>
  </p:clrMapOvr>
  <mc:AlternateContent xmlns:mc="http://schemas.openxmlformats.org/markup-compatibility/2006" xmlns:p14="http://schemas.microsoft.com/office/powerpoint/2010/main">
    <mc:Choice Requires="p14">
      <p:transition spd="slow" p14:dur="2000" advTm="18836"/>
    </mc:Choice>
    <mc:Fallback xmlns="">
      <p:transition spd="slow" advTm="1883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A7C7-4358-4D47-B053-EEE5610F08FC}"/>
              </a:ext>
            </a:extLst>
          </p:cNvPr>
          <p:cNvSpPr>
            <a:spLocks noGrp="1"/>
          </p:cNvSpPr>
          <p:nvPr>
            <p:ph type="title"/>
          </p:nvPr>
        </p:nvSpPr>
        <p:spPr/>
        <p:txBody>
          <a:bodyPr/>
          <a:lstStyle/>
          <a:p>
            <a:r>
              <a:rPr lang="en-US" dirty="0"/>
              <a:t>Individualized Care Plans (ICPs)</a:t>
            </a:r>
          </a:p>
        </p:txBody>
      </p:sp>
      <p:graphicFrame>
        <p:nvGraphicFramePr>
          <p:cNvPr id="6" name="Diagram 5">
            <a:extLst>
              <a:ext uri="{FF2B5EF4-FFF2-40B4-BE49-F238E27FC236}">
                <a16:creationId xmlns:a16="http://schemas.microsoft.com/office/drawing/2014/main" id="{73982867-26E9-1548-BD63-D6B079F7E83D}"/>
              </a:ext>
            </a:extLst>
          </p:cNvPr>
          <p:cNvGraphicFramePr/>
          <p:nvPr>
            <p:extLst>
              <p:ext uri="{D42A27DB-BD31-4B8C-83A1-F6EECF244321}">
                <p14:modId xmlns:p14="http://schemas.microsoft.com/office/powerpoint/2010/main" val="1066898117"/>
              </p:ext>
            </p:extLst>
          </p:nvPr>
        </p:nvGraphicFramePr>
        <p:xfrm>
          <a:off x="1122772" y="1534496"/>
          <a:ext cx="5701654" cy="4503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B2FBC72-4DD5-464E-8DA2-6B35A4188549}"/>
              </a:ext>
            </a:extLst>
          </p:cNvPr>
          <p:cNvPicPr>
            <a:picLocks noChangeAspect="1"/>
          </p:cNvPicPr>
          <p:nvPr/>
        </p:nvPicPr>
        <p:blipFill>
          <a:blip r:embed="rId8"/>
          <a:stretch>
            <a:fillRect/>
          </a:stretch>
        </p:blipFill>
        <p:spPr>
          <a:xfrm>
            <a:off x="7143206" y="1277955"/>
            <a:ext cx="4683034" cy="4840087"/>
          </a:xfrm>
          <a:prstGeom prst="rect">
            <a:avLst/>
          </a:prstGeom>
        </p:spPr>
      </p:pic>
    </p:spTree>
    <p:extLst>
      <p:ext uri="{BB962C8B-B14F-4D97-AF65-F5344CB8AC3E}">
        <p14:creationId xmlns:p14="http://schemas.microsoft.com/office/powerpoint/2010/main" val="1838781122"/>
      </p:ext>
    </p:extLst>
  </p:cSld>
  <p:clrMapOvr>
    <a:masterClrMapping/>
  </p:clrMapOvr>
  <mc:AlternateContent xmlns:mc="http://schemas.openxmlformats.org/markup-compatibility/2006" xmlns:p14="http://schemas.microsoft.com/office/powerpoint/2010/main">
    <mc:Choice Requires="p14">
      <p:transition spd="slow" p14:dur="2000" advTm="4868"/>
    </mc:Choice>
    <mc:Fallback xmlns="">
      <p:transition spd="slow" advTm="486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399509"/>
            <a:ext cx="11340484" cy="3875135"/>
          </a:xfrm>
        </p:spPr>
        <p:txBody>
          <a:bodyPr/>
          <a:lstStyle/>
          <a:p>
            <a:pPr marL="342900" indent="-342900">
              <a:buFont typeface="Wingdings" pitchFamily="2" charset="2"/>
              <a:buChar char="v"/>
            </a:pPr>
            <a:r>
              <a:rPr lang="en-US" sz="2000" dirty="0"/>
              <a:t>Brief background of Medicare Advantage and HTA</a:t>
            </a:r>
          </a:p>
          <a:p>
            <a:pPr marL="342900" indent="-342900">
              <a:buFont typeface="Wingdings" pitchFamily="2" charset="2"/>
              <a:buChar char="v"/>
            </a:pPr>
            <a:r>
              <a:rPr lang="en-US" sz="2000" dirty="0"/>
              <a:t>What is a Chronic Special Needs Plan (CSNP) and how does it differ from traditional Medicare Advantage plans?</a:t>
            </a:r>
          </a:p>
          <a:p>
            <a:pPr marL="342900" indent="-342900">
              <a:buFont typeface="Wingdings" pitchFamily="2" charset="2"/>
              <a:buChar char="v"/>
            </a:pPr>
            <a:r>
              <a:rPr lang="en-US" sz="2000" dirty="0"/>
              <a:t>How do beneficiaries qualify for the plan?</a:t>
            </a:r>
          </a:p>
          <a:p>
            <a:pPr marL="342900" indent="-342900">
              <a:buFont typeface="Wingdings" pitchFamily="2" charset="2"/>
              <a:buChar char="v"/>
            </a:pPr>
            <a:r>
              <a:rPr lang="en-US" sz="2000" dirty="0"/>
              <a:t>What is a Special Needs Plan (SNP) Model of Care (MOC)?</a:t>
            </a:r>
          </a:p>
          <a:p>
            <a:pPr marL="342900" indent="-342900">
              <a:buFont typeface="Wingdings" pitchFamily="2" charset="2"/>
              <a:buChar char="v"/>
            </a:pPr>
            <a:r>
              <a:rPr lang="en-US" sz="2000" dirty="0"/>
              <a:t>Understanding the care coordination for SNP members and the development of an individual care plan (ICP)</a:t>
            </a:r>
          </a:p>
          <a:p>
            <a:pPr marL="342900" indent="-342900">
              <a:buFont typeface="Wingdings" pitchFamily="2" charset="2"/>
              <a:buChar char="v"/>
            </a:pPr>
            <a:r>
              <a:rPr lang="en-US" sz="2000" dirty="0"/>
              <a:t>The membership and function of the interdisciplinary care team (ICT)</a:t>
            </a:r>
          </a:p>
          <a:p>
            <a:pPr marL="342900" indent="-342900">
              <a:buFont typeface="Wingdings" pitchFamily="2" charset="2"/>
              <a:buChar char="v"/>
            </a:pPr>
            <a:r>
              <a:rPr lang="en-US" sz="2000" dirty="0"/>
              <a:t>We are in seven counties</a:t>
            </a:r>
          </a:p>
          <a:p>
            <a:pPr marL="285750" indent="-285750">
              <a:buFont typeface="Wingdings" panose="05000000000000000000" pitchFamily="2" charset="2"/>
              <a:buChar char="§"/>
            </a:pPr>
            <a:endParaRPr lang="en-US" sz="2000" dirty="0"/>
          </a:p>
          <a:p>
            <a:endParaRPr lang="en-US" dirty="0"/>
          </a:p>
          <a:p>
            <a:endParaRPr lang="en-US" dirty="0"/>
          </a:p>
        </p:txBody>
      </p:sp>
    </p:spTree>
    <p:extLst>
      <p:ext uri="{BB962C8B-B14F-4D97-AF65-F5344CB8AC3E}">
        <p14:creationId xmlns:p14="http://schemas.microsoft.com/office/powerpoint/2010/main" val="377503682"/>
      </p:ext>
    </p:extLst>
  </p:cSld>
  <p:clrMapOvr>
    <a:masterClrMapping/>
  </p:clrMapOvr>
  <mc:AlternateContent xmlns:mc="http://schemas.openxmlformats.org/markup-compatibility/2006" xmlns:p14="http://schemas.microsoft.com/office/powerpoint/2010/main">
    <mc:Choice Requires="p14">
      <p:transition spd="slow" p14:dur="2000" advTm="49270"/>
    </mc:Choice>
    <mc:Fallback xmlns="">
      <p:transition spd="slow" advTm="4927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3085-4291-4A46-A63F-54A1CD58C8D3}"/>
              </a:ext>
            </a:extLst>
          </p:cNvPr>
          <p:cNvSpPr>
            <a:spLocks noGrp="1"/>
          </p:cNvSpPr>
          <p:nvPr>
            <p:ph type="title"/>
          </p:nvPr>
        </p:nvSpPr>
        <p:spPr/>
        <p:txBody>
          <a:bodyPr/>
          <a:lstStyle/>
          <a:p>
            <a:r>
              <a:rPr lang="en-US" dirty="0"/>
              <a:t>Member Education and Outreach</a:t>
            </a:r>
          </a:p>
        </p:txBody>
      </p:sp>
      <p:pic>
        <p:nvPicPr>
          <p:cNvPr id="4" name="Content Placeholder 3">
            <a:extLst>
              <a:ext uri="{FF2B5EF4-FFF2-40B4-BE49-F238E27FC236}">
                <a16:creationId xmlns:a16="http://schemas.microsoft.com/office/drawing/2014/main" id="{3146A89A-C150-F94A-9807-B6F9A037F37A}"/>
              </a:ext>
            </a:extLst>
          </p:cNvPr>
          <p:cNvPicPr>
            <a:picLocks noGrp="1" noChangeAspect="1"/>
          </p:cNvPicPr>
          <p:nvPr>
            <p:ph idx="1"/>
          </p:nvPr>
        </p:nvPicPr>
        <p:blipFill>
          <a:blip r:embed="rId3"/>
          <a:stretch>
            <a:fillRect/>
          </a:stretch>
        </p:blipFill>
        <p:spPr>
          <a:xfrm>
            <a:off x="7195839" y="1235679"/>
            <a:ext cx="4346803" cy="4722209"/>
          </a:xfrm>
          <a:prstGeom prst="rect">
            <a:avLst/>
          </a:prstGeom>
        </p:spPr>
      </p:pic>
      <p:pic>
        <p:nvPicPr>
          <p:cNvPr id="5" name="Picture 4">
            <a:extLst>
              <a:ext uri="{FF2B5EF4-FFF2-40B4-BE49-F238E27FC236}">
                <a16:creationId xmlns:a16="http://schemas.microsoft.com/office/drawing/2014/main" id="{5E510DB0-3863-D445-9B20-8FF40514D6D8}"/>
              </a:ext>
            </a:extLst>
          </p:cNvPr>
          <p:cNvPicPr>
            <a:picLocks noChangeAspect="1"/>
          </p:cNvPicPr>
          <p:nvPr/>
        </p:nvPicPr>
        <p:blipFill>
          <a:blip r:embed="rId4"/>
          <a:stretch>
            <a:fillRect/>
          </a:stretch>
        </p:blipFill>
        <p:spPr>
          <a:xfrm>
            <a:off x="612913" y="1245704"/>
            <a:ext cx="6371802" cy="4876800"/>
          </a:xfrm>
          <a:prstGeom prst="rect">
            <a:avLst/>
          </a:prstGeom>
        </p:spPr>
      </p:pic>
    </p:spTree>
    <p:extLst>
      <p:ext uri="{BB962C8B-B14F-4D97-AF65-F5344CB8AC3E}">
        <p14:creationId xmlns:p14="http://schemas.microsoft.com/office/powerpoint/2010/main" val="4083759917"/>
      </p:ext>
    </p:extLst>
  </p:cSld>
  <p:clrMapOvr>
    <a:masterClrMapping/>
  </p:clrMapOvr>
  <mc:AlternateContent xmlns:mc="http://schemas.openxmlformats.org/markup-compatibility/2006" xmlns:p14="http://schemas.microsoft.com/office/powerpoint/2010/main">
    <mc:Choice Requires="p14">
      <p:transition spd="slow" p14:dur="2000" advTm="7265"/>
    </mc:Choice>
    <mc:Fallback xmlns="">
      <p:transition spd="slow" advTm="726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BED6-BE32-CB44-B55B-01FDFFE76E63}"/>
              </a:ext>
            </a:extLst>
          </p:cNvPr>
          <p:cNvSpPr>
            <a:spLocks noGrp="1"/>
          </p:cNvSpPr>
          <p:nvPr>
            <p:ph type="title"/>
          </p:nvPr>
        </p:nvSpPr>
        <p:spPr>
          <a:xfrm>
            <a:off x="510638" y="1630017"/>
            <a:ext cx="3836075" cy="448165"/>
          </a:xfrm>
        </p:spPr>
        <p:txBody>
          <a:bodyPr>
            <a:normAutofit/>
          </a:bodyPr>
          <a:lstStyle/>
          <a:p>
            <a:r>
              <a:rPr lang="en-US" sz="2400" b="1" dirty="0">
                <a:solidFill>
                  <a:schemeClr val="tx1">
                    <a:lumMod val="65000"/>
                    <a:lumOff val="35000"/>
                  </a:schemeClr>
                </a:solidFill>
              </a:rPr>
              <a:t>Interdisciplinary Care Team</a:t>
            </a:r>
          </a:p>
        </p:txBody>
      </p:sp>
      <p:pic>
        <p:nvPicPr>
          <p:cNvPr id="7" name="Picture 6" descr="A picture containing graphical user interface&#10;&#10;Description automatically generated">
            <a:extLst>
              <a:ext uri="{FF2B5EF4-FFF2-40B4-BE49-F238E27FC236}">
                <a16:creationId xmlns:a16="http://schemas.microsoft.com/office/drawing/2014/main" id="{BC1F6747-F591-BB4D-9832-0F9843E9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698" y="236902"/>
            <a:ext cx="6439282" cy="6387548"/>
          </a:xfrm>
          <a:prstGeom prst="rect">
            <a:avLst/>
          </a:prstGeom>
        </p:spPr>
      </p:pic>
    </p:spTree>
    <p:extLst>
      <p:ext uri="{BB962C8B-B14F-4D97-AF65-F5344CB8AC3E}">
        <p14:creationId xmlns:p14="http://schemas.microsoft.com/office/powerpoint/2010/main" val="3965270599"/>
      </p:ext>
    </p:extLst>
  </p:cSld>
  <p:clrMapOvr>
    <a:masterClrMapping/>
  </p:clrMapOvr>
  <mc:AlternateContent xmlns:mc="http://schemas.openxmlformats.org/markup-compatibility/2006" xmlns:p14="http://schemas.microsoft.com/office/powerpoint/2010/main">
    <mc:Choice Requires="p14">
      <p:transition spd="slow" p14:dur="2000" advTm="34484"/>
    </mc:Choice>
    <mc:Fallback xmlns="">
      <p:transition spd="slow" advTm="344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#3</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Detailed plan for care coordination utilizing the PCP and the member as the center of the care team.</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096349611"/>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525922"/>
      </p:ext>
    </p:extLst>
  </p:cSld>
  <p:clrMapOvr>
    <a:masterClrMapping/>
  </p:clrMapOvr>
  <mc:AlternateContent xmlns:mc="http://schemas.openxmlformats.org/markup-compatibility/2006" xmlns:p14="http://schemas.microsoft.com/office/powerpoint/2010/main">
    <mc:Choice Requires="p14">
      <p:transition spd="slow" p14:dur="2000" advTm="19871"/>
    </mc:Choice>
    <mc:Fallback xmlns="">
      <p:transition spd="slow" advTm="1987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E3-B60D-6342-960E-2A852576C9D5}"/>
              </a:ext>
            </a:extLst>
          </p:cNvPr>
          <p:cNvSpPr>
            <a:spLocks noGrp="1"/>
          </p:cNvSpPr>
          <p:nvPr>
            <p:ph type="title"/>
          </p:nvPr>
        </p:nvSpPr>
        <p:spPr/>
        <p:txBody>
          <a:bodyPr/>
          <a:lstStyle/>
          <a:p>
            <a:r>
              <a:rPr lang="en-US" dirty="0"/>
              <a:t>HTA Clinical Practice Guidelines</a:t>
            </a:r>
          </a:p>
        </p:txBody>
      </p:sp>
      <p:sp>
        <p:nvSpPr>
          <p:cNvPr id="3" name="Content Placeholder 2">
            <a:extLst>
              <a:ext uri="{FF2B5EF4-FFF2-40B4-BE49-F238E27FC236}">
                <a16:creationId xmlns:a16="http://schemas.microsoft.com/office/drawing/2014/main" id="{5BD6BEA0-F035-3147-8BE8-8A803DDD1E6C}"/>
              </a:ext>
            </a:extLst>
          </p:cNvPr>
          <p:cNvSpPr>
            <a:spLocks noGrp="1"/>
          </p:cNvSpPr>
          <p:nvPr>
            <p:ph sz="half" idx="1"/>
          </p:nvPr>
        </p:nvSpPr>
        <p:spPr>
          <a:xfrm>
            <a:off x="439838" y="1404729"/>
            <a:ext cx="11340484" cy="4618119"/>
          </a:xfrm>
        </p:spPr>
        <p:txBody>
          <a:bodyPr/>
          <a:lstStyle/>
          <a:p>
            <a:r>
              <a:rPr lang="en-US" dirty="0"/>
              <a:t>HealthTeam Advantage has adopted the following nationally accepted and locally vetted evidence-based guidelines:</a:t>
            </a:r>
          </a:p>
          <a:p>
            <a:endParaRPr lang="en-US" dirty="0"/>
          </a:p>
          <a:p>
            <a:pPr lvl="1"/>
            <a:r>
              <a:rPr lang="en-US" b="1" dirty="0"/>
              <a:t>Diabetes:</a:t>
            </a:r>
          </a:p>
          <a:p>
            <a:pPr lvl="2"/>
            <a:r>
              <a:rPr lang="en-US" dirty="0">
                <a:hlinkClick r:id="rId3"/>
              </a:rPr>
              <a:t>American Diabetes Association: Standards of Medical Care in Diabetes 2024</a:t>
            </a:r>
            <a:endParaRPr lang="en-US" dirty="0"/>
          </a:p>
          <a:p>
            <a:pPr lvl="2"/>
            <a:r>
              <a:rPr lang="en-US" dirty="0">
                <a:hlinkClick r:id="rId4"/>
              </a:rPr>
              <a:t>Standards of Medical Care in Diabetes 2024 – Abridged for Primary Care Providers</a:t>
            </a:r>
            <a:endParaRPr lang="en-US" dirty="0"/>
          </a:p>
          <a:p>
            <a:pPr marL="434975" lvl="2" indent="0">
              <a:buNone/>
            </a:pPr>
            <a:endParaRPr lang="en-US" dirty="0"/>
          </a:p>
          <a:p>
            <a:pPr marL="434975" lvl="2" indent="0">
              <a:buNone/>
            </a:pPr>
            <a:endParaRPr lang="en-US" dirty="0"/>
          </a:p>
          <a:p>
            <a:pPr lvl="1"/>
            <a:r>
              <a:rPr lang="en-US" b="1" dirty="0"/>
              <a:t>Congestive Heart Failure: </a:t>
            </a:r>
          </a:p>
          <a:p>
            <a:pPr lvl="2"/>
            <a:r>
              <a:rPr lang="en-US" dirty="0">
                <a:hlinkClick r:id="rId5"/>
              </a:rPr>
              <a:t>ACC/AHA/HFSA Focused Update Guideline for the Management of Heart Failure</a:t>
            </a:r>
            <a:endParaRPr lang="en-US" dirty="0"/>
          </a:p>
        </p:txBody>
      </p:sp>
    </p:spTree>
    <p:extLst>
      <p:ext uri="{BB962C8B-B14F-4D97-AF65-F5344CB8AC3E}">
        <p14:creationId xmlns:p14="http://schemas.microsoft.com/office/powerpoint/2010/main" val="2082149450"/>
      </p:ext>
    </p:extLst>
  </p:cSld>
  <p:clrMapOvr>
    <a:masterClrMapping/>
  </p:clrMapOvr>
  <mc:AlternateContent xmlns:mc="http://schemas.openxmlformats.org/markup-compatibility/2006" xmlns:p14="http://schemas.microsoft.com/office/powerpoint/2010/main">
    <mc:Choice Requires="p14">
      <p:transition spd="slow" p14:dur="2000" advTm="10598"/>
    </mc:Choice>
    <mc:Fallback xmlns="">
      <p:transition spd="slow" advTm="1059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#4</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Continuous monitoring of process, performance, and quality outcomes with detailed reporting and improvement strategies.</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329155155"/>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986059"/>
      </p:ext>
    </p:extLst>
  </p:cSld>
  <p:clrMapOvr>
    <a:masterClrMapping/>
  </p:clrMapOvr>
  <mc:AlternateContent xmlns:mc="http://schemas.openxmlformats.org/markup-compatibility/2006" xmlns:p14="http://schemas.microsoft.com/office/powerpoint/2010/main">
    <mc:Choice Requires="p14">
      <p:transition spd="slow" p14:dur="2000" advTm="13814"/>
    </mc:Choice>
    <mc:Fallback xmlns="">
      <p:transition spd="slow" advTm="1381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D642-B075-BB49-A2F8-25EE12227913}"/>
              </a:ext>
            </a:extLst>
          </p:cNvPr>
          <p:cNvSpPr>
            <a:spLocks noGrp="1"/>
          </p:cNvSpPr>
          <p:nvPr>
            <p:ph type="title"/>
          </p:nvPr>
        </p:nvSpPr>
        <p:spPr/>
        <p:txBody>
          <a:bodyPr/>
          <a:lstStyle/>
          <a:p>
            <a:r>
              <a:rPr lang="en-US" dirty="0"/>
              <a:t>Measurable Goal Examples</a:t>
            </a:r>
          </a:p>
        </p:txBody>
      </p:sp>
      <p:sp>
        <p:nvSpPr>
          <p:cNvPr id="3" name="Content Placeholder 2">
            <a:extLst>
              <a:ext uri="{FF2B5EF4-FFF2-40B4-BE49-F238E27FC236}">
                <a16:creationId xmlns:a16="http://schemas.microsoft.com/office/drawing/2014/main" id="{A8111EA1-0DB5-6C49-95FA-8BBF0FE8C318}"/>
              </a:ext>
            </a:extLst>
          </p:cNvPr>
          <p:cNvSpPr>
            <a:spLocks noGrp="1"/>
          </p:cNvSpPr>
          <p:nvPr>
            <p:ph sz="half" idx="1"/>
          </p:nvPr>
        </p:nvSpPr>
        <p:spPr>
          <a:xfrm>
            <a:off x="439838" y="1457739"/>
            <a:ext cx="5218840" cy="4565110"/>
          </a:xfrm>
        </p:spPr>
        <p:txBody>
          <a:bodyPr/>
          <a:lstStyle/>
          <a:p>
            <a:r>
              <a:rPr lang="en-US" b="1" dirty="0"/>
              <a:t>Process Measures</a:t>
            </a:r>
          </a:p>
          <a:p>
            <a:pPr marL="342900" indent="-342900">
              <a:buFont typeface="Wingdings" pitchFamily="2" charset="2"/>
              <a:buChar char="v"/>
            </a:pPr>
            <a:r>
              <a:rPr lang="en-US" sz="2000" dirty="0"/>
              <a:t>HRA completion rate</a:t>
            </a:r>
          </a:p>
          <a:p>
            <a:pPr marL="342900" indent="-342900">
              <a:buFont typeface="Wingdings" pitchFamily="2" charset="2"/>
              <a:buChar char="v"/>
            </a:pPr>
            <a:r>
              <a:rPr lang="en-US" sz="2000" dirty="0"/>
              <a:t>IDT meeting rates</a:t>
            </a:r>
          </a:p>
          <a:p>
            <a:pPr marL="342900" indent="-342900">
              <a:buFont typeface="Wingdings" pitchFamily="2" charset="2"/>
              <a:buChar char="v"/>
            </a:pPr>
            <a:r>
              <a:rPr lang="en-US" sz="2000" dirty="0"/>
              <a:t>Percentage of members with ICPs</a:t>
            </a:r>
          </a:p>
          <a:p>
            <a:pPr marL="342900" indent="-342900">
              <a:buFont typeface="Wingdings" pitchFamily="2" charset="2"/>
              <a:buChar char="v"/>
            </a:pPr>
            <a:r>
              <a:rPr lang="en-US" sz="2000" dirty="0"/>
              <a:t>Complaints about the plan</a:t>
            </a:r>
          </a:p>
          <a:p>
            <a:pPr marL="342900" indent="-342900">
              <a:buFont typeface="Wingdings" pitchFamily="2" charset="2"/>
              <a:buChar char="v"/>
            </a:pPr>
            <a:r>
              <a:rPr lang="en-US" sz="2000" dirty="0"/>
              <a:t>Percentage of staff that completes annual MOC training</a:t>
            </a:r>
          </a:p>
          <a:p>
            <a:pPr marL="342900" indent="-342900">
              <a:buFont typeface="Wingdings" pitchFamily="2" charset="2"/>
              <a:buChar char="v"/>
            </a:pPr>
            <a:r>
              <a:rPr lang="en-US" sz="2000" dirty="0"/>
              <a:t>CAHPs survey results around getting needed care and care quickly</a:t>
            </a:r>
          </a:p>
          <a:p>
            <a:pPr>
              <a:buFont typeface="Wingdings" panose="05000000000000000000" pitchFamily="2" charset="2"/>
              <a:buChar char="v"/>
            </a:pPr>
            <a:endParaRPr lang="en-US" dirty="0">
              <a:solidFill>
                <a:srgbClr val="0070C0"/>
              </a:solidFill>
            </a:endParaRPr>
          </a:p>
          <a:p>
            <a:endParaRPr lang="en-US" dirty="0"/>
          </a:p>
        </p:txBody>
      </p:sp>
      <p:sp>
        <p:nvSpPr>
          <p:cNvPr id="5" name="Content Placeholder 2">
            <a:extLst>
              <a:ext uri="{FF2B5EF4-FFF2-40B4-BE49-F238E27FC236}">
                <a16:creationId xmlns:a16="http://schemas.microsoft.com/office/drawing/2014/main" id="{04372727-D80B-8D43-8F79-732A63B90B62}"/>
              </a:ext>
            </a:extLst>
          </p:cNvPr>
          <p:cNvSpPr txBox="1">
            <a:spLocks/>
          </p:cNvSpPr>
          <p:nvPr/>
        </p:nvSpPr>
        <p:spPr>
          <a:xfrm>
            <a:off x="6555716" y="1451113"/>
            <a:ext cx="5218840" cy="45651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SzPct val="80000"/>
              <a:buFont typeface="System Font Regular"/>
              <a:buNone/>
              <a:defRPr sz="2400" b="0" i="0" kern="1200" baseline="0">
                <a:solidFill>
                  <a:schemeClr val="tx1">
                    <a:lumMod val="65000"/>
                    <a:lumOff val="35000"/>
                  </a:schemeClr>
                </a:solidFill>
                <a:latin typeface="Calibri" panose="020F0502020204030204" pitchFamily="34" charset="0"/>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a:lstStyle>
          <a:p>
            <a:r>
              <a:rPr lang="en-US" b="1" dirty="0"/>
              <a:t>Outcome Measures</a:t>
            </a:r>
          </a:p>
          <a:p>
            <a:pPr marL="342900" indent="-342900">
              <a:buFont typeface="Wingdings" pitchFamily="2" charset="2"/>
              <a:buChar char="v"/>
            </a:pPr>
            <a:r>
              <a:rPr lang="en-US" sz="2000" dirty="0"/>
              <a:t>HEDIS scores for diabetes and hypertension measures</a:t>
            </a:r>
          </a:p>
          <a:p>
            <a:pPr marL="342900" indent="-342900">
              <a:buFont typeface="Wingdings" pitchFamily="2" charset="2"/>
              <a:buChar char="v"/>
            </a:pPr>
            <a:r>
              <a:rPr lang="en-US" sz="2000" dirty="0"/>
              <a:t>Medication adherence rates</a:t>
            </a:r>
          </a:p>
          <a:p>
            <a:pPr marL="342900" indent="-342900">
              <a:buFont typeface="Wingdings" pitchFamily="2" charset="2"/>
              <a:buChar char="v"/>
            </a:pPr>
            <a:r>
              <a:rPr lang="en-US" sz="2000" dirty="0"/>
              <a:t>Plan’s all-cause readmission rate</a:t>
            </a:r>
          </a:p>
          <a:p>
            <a:pPr marL="342900" indent="-342900">
              <a:buFont typeface="Wingdings" pitchFamily="2" charset="2"/>
              <a:buChar char="v"/>
            </a:pPr>
            <a:r>
              <a:rPr lang="en-US" sz="2000" dirty="0"/>
              <a:t>ED utilization rates</a:t>
            </a:r>
          </a:p>
          <a:p>
            <a:pPr marL="342900" indent="-342900">
              <a:buFont typeface="Wingdings" pitchFamily="2" charset="2"/>
              <a:buChar char="v"/>
            </a:pPr>
            <a:r>
              <a:rPr lang="en-US" sz="2000" dirty="0"/>
              <a:t>Generic medication dispensing rate</a:t>
            </a:r>
          </a:p>
          <a:p>
            <a:pPr marL="342900" indent="-342900">
              <a:buFont typeface="Wingdings" pitchFamily="2" charset="2"/>
              <a:buChar char="v"/>
            </a:pPr>
            <a:r>
              <a:rPr lang="en-US" sz="2000" dirty="0"/>
              <a:t>Percentage of members with an assigned PCP</a:t>
            </a:r>
          </a:p>
          <a:p>
            <a:endParaRPr lang="en-US" dirty="0">
              <a:solidFill>
                <a:srgbClr val="0070C0"/>
              </a:solidFill>
            </a:endParaRPr>
          </a:p>
        </p:txBody>
      </p:sp>
    </p:spTree>
    <p:extLst>
      <p:ext uri="{BB962C8B-B14F-4D97-AF65-F5344CB8AC3E}">
        <p14:creationId xmlns:p14="http://schemas.microsoft.com/office/powerpoint/2010/main" val="945787948"/>
      </p:ext>
    </p:extLst>
  </p:cSld>
  <p:clrMapOvr>
    <a:masterClrMapping/>
  </p:clrMapOvr>
  <mc:AlternateContent xmlns:mc="http://schemas.openxmlformats.org/markup-compatibility/2006" xmlns:p14="http://schemas.microsoft.com/office/powerpoint/2010/main">
    <mc:Choice Requires="p14">
      <p:transition spd="slow" p14:dur="2000" advTm="11305"/>
    </mc:Choice>
    <mc:Fallback xmlns="">
      <p:transition spd="slow" advTm="1130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095D-4E58-B341-9136-297B7846AE52}"/>
              </a:ext>
            </a:extLst>
          </p:cNvPr>
          <p:cNvSpPr>
            <a:spLocks noGrp="1"/>
          </p:cNvSpPr>
          <p:nvPr>
            <p:ph type="title"/>
          </p:nvPr>
        </p:nvSpPr>
        <p:spPr>
          <a:xfrm>
            <a:off x="583096" y="365125"/>
            <a:ext cx="11324424" cy="683387"/>
          </a:xfrm>
        </p:spPr>
        <p:txBody>
          <a:bodyPr/>
          <a:lstStyle/>
          <a:p>
            <a:r>
              <a:rPr lang="en-US" dirty="0"/>
              <a:t>Communication Plan</a:t>
            </a:r>
          </a:p>
        </p:txBody>
      </p:sp>
      <p:sp>
        <p:nvSpPr>
          <p:cNvPr id="3" name="Content Placeholder 2">
            <a:extLst>
              <a:ext uri="{FF2B5EF4-FFF2-40B4-BE49-F238E27FC236}">
                <a16:creationId xmlns:a16="http://schemas.microsoft.com/office/drawing/2014/main" id="{2D847D3E-066E-374A-BE57-2EBDA5FE40B8}"/>
              </a:ext>
            </a:extLst>
          </p:cNvPr>
          <p:cNvSpPr>
            <a:spLocks noGrp="1"/>
          </p:cNvSpPr>
          <p:nvPr>
            <p:ph sz="half" idx="1"/>
          </p:nvPr>
        </p:nvSpPr>
        <p:spPr>
          <a:xfrm>
            <a:off x="341376" y="1510747"/>
            <a:ext cx="5648608" cy="4512101"/>
          </a:xfrm>
        </p:spPr>
        <p:txBody>
          <a:bodyPr/>
          <a:lstStyle/>
          <a:p>
            <a:pPr marL="342900" indent="-342900">
              <a:buFont typeface="Wingdings" pitchFamily="2" charset="2"/>
              <a:buChar char="v"/>
            </a:pPr>
            <a:r>
              <a:rPr lang="en-US" sz="2000" b="0" dirty="0"/>
              <a:t>Provider Portal</a:t>
            </a:r>
          </a:p>
          <a:p>
            <a:pPr marL="342900" indent="-342900">
              <a:buFont typeface="Wingdings" pitchFamily="2" charset="2"/>
              <a:buChar char="v"/>
            </a:pPr>
            <a:r>
              <a:rPr lang="en-US" sz="2000" b="0" dirty="0"/>
              <a:t>Provider Manual</a:t>
            </a:r>
          </a:p>
          <a:p>
            <a:pPr marL="342900" indent="-342900">
              <a:buFont typeface="Wingdings" pitchFamily="2" charset="2"/>
              <a:buChar char="v"/>
            </a:pPr>
            <a:r>
              <a:rPr lang="en-US" sz="2000" b="0" dirty="0"/>
              <a:t>Provider Phone Line</a:t>
            </a:r>
          </a:p>
          <a:p>
            <a:pPr marL="342900" indent="-342900">
              <a:buFont typeface="Wingdings" pitchFamily="2" charset="2"/>
              <a:buChar char="v"/>
            </a:pPr>
            <a:r>
              <a:rPr lang="en-US" sz="2000" b="0" dirty="0"/>
              <a:t>Faxes and Emails</a:t>
            </a:r>
          </a:p>
          <a:p>
            <a:pPr marL="342900" indent="-342900">
              <a:buFont typeface="Wingdings" pitchFamily="2" charset="2"/>
              <a:buChar char="v"/>
            </a:pPr>
            <a:r>
              <a:rPr lang="en-US" sz="2000" b="0" dirty="0"/>
              <a:t>HTA and THN Websites</a:t>
            </a:r>
          </a:p>
          <a:p>
            <a:pPr marL="342900" indent="-342900">
              <a:buFont typeface="Wingdings" pitchFamily="2" charset="2"/>
              <a:buChar char="v"/>
            </a:pPr>
            <a:r>
              <a:rPr lang="en-US" sz="2000" b="0" dirty="0"/>
              <a:t>HTA Provider Connection (Provider e-newsletter)</a:t>
            </a:r>
          </a:p>
          <a:p>
            <a:pPr marL="342900" indent="-342900">
              <a:buFont typeface="Wingdings" pitchFamily="2" charset="2"/>
              <a:buChar char="v"/>
            </a:pPr>
            <a:r>
              <a:rPr lang="en-US" sz="2000" b="0" dirty="0"/>
              <a:t>HTA Provider Concierges</a:t>
            </a:r>
          </a:p>
          <a:p>
            <a:pPr marL="342900" indent="-342900">
              <a:buFont typeface="Wingdings" pitchFamily="2" charset="2"/>
              <a:buChar char="v"/>
            </a:pPr>
            <a:r>
              <a:rPr lang="en-US" sz="2000" b="0" dirty="0"/>
              <a:t>Member Newsletters</a:t>
            </a:r>
          </a:p>
          <a:p>
            <a:pPr marL="342900" indent="-342900">
              <a:buFont typeface="Wingdings" pitchFamily="2" charset="2"/>
              <a:buChar char="v"/>
            </a:pPr>
            <a:r>
              <a:rPr lang="en-US" sz="2000" b="0" dirty="0"/>
              <a:t>Provider Division Meetings and Town Halls (virtual and in-person)</a:t>
            </a:r>
          </a:p>
          <a:p>
            <a:pPr marL="342900" indent="-342900">
              <a:buFont typeface="Wingdings" pitchFamily="2" charset="2"/>
              <a:buChar char="v"/>
            </a:pPr>
            <a:r>
              <a:rPr lang="en-US" sz="2000" b="0" dirty="0"/>
              <a:t>Committee Meetings</a:t>
            </a:r>
          </a:p>
          <a:p>
            <a:endParaRPr lang="en-US" dirty="0"/>
          </a:p>
        </p:txBody>
      </p:sp>
      <p:graphicFrame>
        <p:nvGraphicFramePr>
          <p:cNvPr id="4" name="Diagram 3">
            <a:extLst>
              <a:ext uri="{FF2B5EF4-FFF2-40B4-BE49-F238E27FC236}">
                <a16:creationId xmlns:a16="http://schemas.microsoft.com/office/drawing/2014/main" id="{DFCCE090-F951-A948-BCEC-F652F2C62BAF}"/>
              </a:ext>
            </a:extLst>
          </p:cNvPr>
          <p:cNvGraphicFramePr/>
          <p:nvPr>
            <p:extLst>
              <p:ext uri="{D42A27DB-BD31-4B8C-83A1-F6EECF244321}">
                <p14:modId xmlns:p14="http://schemas.microsoft.com/office/powerpoint/2010/main" val="2056152563"/>
              </p:ext>
            </p:extLst>
          </p:nvPr>
        </p:nvGraphicFramePr>
        <p:xfrm>
          <a:off x="4855028" y="779932"/>
          <a:ext cx="7336971" cy="4659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680700"/>
      </p:ext>
    </p:extLst>
  </p:cSld>
  <p:clrMapOvr>
    <a:masterClrMapping/>
  </p:clrMapOvr>
  <mc:AlternateContent xmlns:mc="http://schemas.openxmlformats.org/markup-compatibility/2006" xmlns:p14="http://schemas.microsoft.com/office/powerpoint/2010/main">
    <mc:Choice Requires="p14">
      <p:transition spd="slow" p14:dur="2000" advTm="11918"/>
    </mc:Choice>
    <mc:Fallback xmlns="">
      <p:transition spd="slow" advTm="1191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698956" y="1705963"/>
            <a:ext cx="6487289" cy="898449"/>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sz="3400" b="1" dirty="0"/>
              <a:t>For Questions or Concerns: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B8CD14BE-2250-7140-9F8B-F26D9511ADE0}"/>
              </a:ext>
            </a:extLst>
          </p:cNvPr>
          <p:cNvSpPr txBox="1"/>
          <p:nvPr/>
        </p:nvSpPr>
        <p:spPr>
          <a:xfrm>
            <a:off x="702291" y="2447125"/>
            <a:ext cx="5862632" cy="2880789"/>
          </a:xfrm>
          <a:prstGeom prst="rect">
            <a:avLst/>
          </a:prstGeom>
          <a:noFill/>
        </p:spPr>
        <p:txBody>
          <a:bodyPr wrap="square" rtlCol="0">
            <a:spAutoFit/>
          </a:bodyPr>
          <a:lstStyle/>
          <a:p>
            <a:pPr>
              <a:lnSpc>
                <a:spcPct val="90000"/>
              </a:lnSpc>
              <a:spcAft>
                <a:spcPts val="600"/>
              </a:spcAft>
            </a:pPr>
            <a:r>
              <a:rPr lang="en-US" sz="2400" b="1" dirty="0"/>
              <a:t>Ravinder Chawla, MD, MBA  </a:t>
            </a:r>
          </a:p>
          <a:p>
            <a:pPr>
              <a:lnSpc>
                <a:spcPct val="90000"/>
              </a:lnSpc>
              <a:spcAft>
                <a:spcPts val="600"/>
              </a:spcAft>
            </a:pPr>
            <a:r>
              <a:rPr lang="en-US" sz="2400" dirty="0">
                <a:hlinkClick r:id="rId3"/>
              </a:rPr>
              <a:t>rchawla@htanc.com</a:t>
            </a:r>
            <a:endParaRPr lang="en-US" sz="2400" dirty="0"/>
          </a:p>
          <a:p>
            <a:pPr>
              <a:lnSpc>
                <a:spcPct val="90000"/>
              </a:lnSpc>
              <a:spcAft>
                <a:spcPts val="600"/>
              </a:spcAft>
            </a:pPr>
            <a:r>
              <a:rPr lang="en-US" sz="2400" i="1" dirty="0"/>
              <a:t>Chief Medical Officer </a:t>
            </a:r>
          </a:p>
          <a:p>
            <a:pPr>
              <a:lnSpc>
                <a:spcPct val="90000"/>
              </a:lnSpc>
              <a:spcAft>
                <a:spcPts val="600"/>
              </a:spcAft>
            </a:pPr>
            <a:endParaRPr lang="en-US" sz="2400" i="1" dirty="0"/>
          </a:p>
          <a:p>
            <a:pPr>
              <a:lnSpc>
                <a:spcPct val="90000"/>
              </a:lnSpc>
              <a:spcAft>
                <a:spcPts val="600"/>
              </a:spcAft>
            </a:pPr>
            <a:r>
              <a:rPr lang="en-US" sz="2400" b="1" dirty="0"/>
              <a:t>Stephen Evans, MD</a:t>
            </a:r>
          </a:p>
          <a:p>
            <a:pPr>
              <a:lnSpc>
                <a:spcPct val="90000"/>
              </a:lnSpc>
              <a:spcAft>
                <a:spcPts val="600"/>
              </a:spcAft>
            </a:pPr>
            <a:r>
              <a:rPr lang="en-US" sz="2400" dirty="0">
                <a:hlinkClick r:id="rId4"/>
              </a:rPr>
              <a:t>sevans@htanc.com</a:t>
            </a:r>
            <a:endParaRPr lang="en-US" sz="2400" dirty="0"/>
          </a:p>
          <a:p>
            <a:pPr>
              <a:lnSpc>
                <a:spcPct val="90000"/>
              </a:lnSpc>
              <a:spcAft>
                <a:spcPts val="600"/>
              </a:spcAft>
            </a:pPr>
            <a:r>
              <a:rPr lang="en-US" sz="2400" i="1" dirty="0"/>
              <a:t>Medical Director</a:t>
            </a:r>
          </a:p>
        </p:txBody>
      </p:sp>
      <p:grpSp>
        <p:nvGrpSpPr>
          <p:cNvPr id="22" name="Group 21">
            <a:extLst>
              <a:ext uri="{FF2B5EF4-FFF2-40B4-BE49-F238E27FC236}">
                <a16:creationId xmlns:a16="http://schemas.microsoft.com/office/drawing/2014/main" id="{4122A7B6-1BF6-2D44-B851-66EF358E20EB}"/>
              </a:ext>
            </a:extLst>
          </p:cNvPr>
          <p:cNvGrpSpPr/>
          <p:nvPr/>
        </p:nvGrpSpPr>
        <p:grpSpPr>
          <a:xfrm>
            <a:off x="7339351" y="970317"/>
            <a:ext cx="4852649" cy="4891776"/>
            <a:chOff x="7344685" y="1523568"/>
            <a:chExt cx="4852649" cy="4891776"/>
          </a:xfrm>
        </p:grpSpPr>
        <p:grpSp>
          <p:nvGrpSpPr>
            <p:cNvPr id="23" name="Group 22">
              <a:extLst>
                <a:ext uri="{FF2B5EF4-FFF2-40B4-BE49-F238E27FC236}">
                  <a16:creationId xmlns:a16="http://schemas.microsoft.com/office/drawing/2014/main" id="{E3C13D04-CD6D-6647-962B-579E13061015}"/>
                </a:ext>
              </a:extLst>
            </p:cNvPr>
            <p:cNvGrpSpPr/>
            <p:nvPr/>
          </p:nvGrpSpPr>
          <p:grpSpPr>
            <a:xfrm rot="18910186">
              <a:off x="7344685" y="1523568"/>
              <a:ext cx="4852649" cy="4891776"/>
              <a:chOff x="1016000" y="1563648"/>
              <a:chExt cx="5040352" cy="5080992"/>
            </a:xfrm>
            <a:solidFill>
              <a:schemeClr val="bg1"/>
            </a:solidFill>
          </p:grpSpPr>
          <p:sp>
            <p:nvSpPr>
              <p:cNvPr id="29" name="Rectangle 28">
                <a:extLst>
                  <a:ext uri="{FF2B5EF4-FFF2-40B4-BE49-F238E27FC236}">
                    <a16:creationId xmlns:a16="http://schemas.microsoft.com/office/drawing/2014/main" id="{A742A872-BF7C-BF48-8453-BD68D2EDEA1E}"/>
                  </a:ext>
                </a:extLst>
              </p:cNvPr>
              <p:cNvSpPr/>
              <p:nvPr userDrawn="1"/>
            </p:nvSpPr>
            <p:spPr>
              <a:xfrm>
                <a:off x="1016000" y="4104640"/>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94D64A8-1C6C-C744-9950-28080E639349}"/>
                  </a:ext>
                </a:extLst>
              </p:cNvPr>
              <p:cNvSpPr/>
              <p:nvPr userDrawn="1"/>
            </p:nvSpPr>
            <p:spPr>
              <a:xfrm>
                <a:off x="3536672" y="1563648"/>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7CEDEA0-EABA-B442-9036-50FEA93EF2C9}"/>
                  </a:ext>
                </a:extLst>
              </p:cNvPr>
              <p:cNvSpPr/>
              <p:nvPr userDrawn="1"/>
            </p:nvSpPr>
            <p:spPr>
              <a:xfrm>
                <a:off x="3536672" y="4104640"/>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75FD69D8-EDAF-4E47-B560-E3E9D106B2E7}"/>
                </a:ext>
              </a:extLst>
            </p:cNvPr>
            <p:cNvGrpSpPr/>
            <p:nvPr/>
          </p:nvGrpSpPr>
          <p:grpSpPr>
            <a:xfrm rot="18910186">
              <a:off x="7344685" y="1523568"/>
              <a:ext cx="4852649" cy="4891776"/>
              <a:chOff x="1016000" y="1563648"/>
              <a:chExt cx="5040352" cy="5080992"/>
            </a:xfrm>
          </p:grpSpPr>
          <p:sp>
            <p:nvSpPr>
              <p:cNvPr id="25" name="Rectangle 24">
                <a:extLst>
                  <a:ext uri="{FF2B5EF4-FFF2-40B4-BE49-F238E27FC236}">
                    <a16:creationId xmlns:a16="http://schemas.microsoft.com/office/drawing/2014/main" id="{2C202373-9E62-7649-9435-4A3D6D378AA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B0B6A92-F306-CC4E-A180-54AF073F78E3}"/>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5C91709-0941-BE4D-BFB2-D1BA87FD364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65721953"/>
      </p:ext>
    </p:extLst>
  </p:cSld>
  <p:clrMapOvr>
    <a:masterClrMapping/>
  </p:clrMapOvr>
  <mc:AlternateContent xmlns:mc="http://schemas.openxmlformats.org/markup-compatibility/2006" xmlns:p14="http://schemas.microsoft.com/office/powerpoint/2010/main">
    <mc:Choice Requires="p14">
      <p:transition spd="slow" p14:dur="2000" advTm="22655"/>
    </mc:Choice>
    <mc:Fallback xmlns="">
      <p:transition spd="slow" advTm="226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8BED34-A1FA-DB44-AA6C-AC16E753C9E4}"/>
              </a:ext>
            </a:extLst>
          </p:cNvPr>
          <p:cNvSpPr txBox="1">
            <a:spLocks/>
          </p:cNvSpPr>
          <p:nvPr/>
        </p:nvSpPr>
        <p:spPr>
          <a:xfrm>
            <a:off x="0" y="2014329"/>
            <a:ext cx="12191999" cy="92765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007396"/>
                </a:solidFill>
                <a:latin typeface="Helvetica" panose="020B0604020202020204" pitchFamily="34" charset="0"/>
                <a:ea typeface="+mj-ea"/>
                <a:cs typeface="+mj-cs"/>
              </a:defRPr>
            </a:lvl1pPr>
          </a:lstStyle>
          <a:p>
            <a:r>
              <a:rPr lang="en-US" sz="5400" b="1" dirty="0">
                <a:solidFill>
                  <a:schemeClr val="bg1"/>
                </a:solidFill>
                <a:latin typeface="+mn-lt"/>
              </a:rPr>
              <a:t>Thank you!</a:t>
            </a:r>
          </a:p>
          <a:p>
            <a:endParaRPr lang="en-US" sz="4400" b="1" dirty="0">
              <a:latin typeface="+mn-lt"/>
            </a:endParaRPr>
          </a:p>
          <a:p>
            <a:r>
              <a:rPr lang="en-US" sz="4400" b="1" dirty="0">
                <a:solidFill>
                  <a:schemeClr val="bg1"/>
                </a:solidFill>
                <a:latin typeface="+mn-lt"/>
              </a:rPr>
              <a:t>You have completed the Model of Care Training.</a:t>
            </a:r>
          </a:p>
          <a:p>
            <a:r>
              <a:rPr lang="en-US" sz="4400" b="1" dirty="0">
                <a:solidFill>
                  <a:schemeClr val="bg1"/>
                </a:solidFill>
                <a:latin typeface="+mn-lt"/>
              </a:rPr>
              <a:t>Please complete the attestation.</a:t>
            </a:r>
          </a:p>
        </p:txBody>
      </p:sp>
      <p:sp>
        <p:nvSpPr>
          <p:cNvPr id="5" name="Rounded Rectangle 4">
            <a:hlinkClick r:id="rId3"/>
            <a:extLst>
              <a:ext uri="{FF2B5EF4-FFF2-40B4-BE49-F238E27FC236}">
                <a16:creationId xmlns:a16="http://schemas.microsoft.com/office/drawing/2014/main" id="{FDA96475-6996-6249-B0A0-5F6C7FD2B76A}"/>
              </a:ext>
            </a:extLst>
          </p:cNvPr>
          <p:cNvSpPr/>
          <p:nvPr/>
        </p:nvSpPr>
        <p:spPr>
          <a:xfrm>
            <a:off x="4308762" y="4255810"/>
            <a:ext cx="3574473" cy="615936"/>
          </a:xfrm>
          <a:prstGeom prst="round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Open Form</a:t>
            </a:r>
          </a:p>
        </p:txBody>
      </p:sp>
      <p:sp>
        <p:nvSpPr>
          <p:cNvPr id="6" name="TextBox 5">
            <a:extLst>
              <a:ext uri="{FF2B5EF4-FFF2-40B4-BE49-F238E27FC236}">
                <a16:creationId xmlns:a16="http://schemas.microsoft.com/office/drawing/2014/main" id="{DA095D7C-D012-C34E-B072-9712750648BE}"/>
              </a:ext>
            </a:extLst>
          </p:cNvPr>
          <p:cNvSpPr txBox="1"/>
          <p:nvPr/>
        </p:nvSpPr>
        <p:spPr>
          <a:xfrm>
            <a:off x="962933" y="5038601"/>
            <a:ext cx="10266130" cy="369332"/>
          </a:xfrm>
          <a:prstGeom prst="rect">
            <a:avLst/>
          </a:prstGeom>
          <a:noFill/>
        </p:spPr>
        <p:txBody>
          <a:bodyPr wrap="squar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https://healthteamadvantage.com/required-annual-model-of-care-training-for-csnp-providers/attestation/</a:t>
            </a:r>
            <a:endParaRPr lang="en-US" dirty="0">
              <a:solidFill>
                <a:schemeClr val="bg1"/>
              </a:solidFill>
            </a:endParaRPr>
          </a:p>
        </p:txBody>
      </p:sp>
    </p:spTree>
    <p:extLst>
      <p:ext uri="{BB962C8B-B14F-4D97-AF65-F5344CB8AC3E}">
        <p14:creationId xmlns:p14="http://schemas.microsoft.com/office/powerpoint/2010/main" val="3748572172"/>
      </p:ext>
    </p:extLst>
  </p:cSld>
  <p:clrMapOvr>
    <a:masterClrMapping/>
  </p:clrMapOvr>
  <mc:AlternateContent xmlns:mc="http://schemas.openxmlformats.org/markup-compatibility/2006" xmlns:p14="http://schemas.microsoft.com/office/powerpoint/2010/main">
    <mc:Choice Requires="p14">
      <p:transition spd="slow" p14:dur="2000" advTm="9450"/>
    </mc:Choice>
    <mc:Fallback xmlns="">
      <p:transition spd="slow" advTm="945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Medicare Advantage and HealthTeam Advantage</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268884"/>
            <a:ext cx="11340484" cy="4815840"/>
          </a:xfrm>
        </p:spPr>
        <p:txBody>
          <a:bodyPr/>
          <a:lstStyle/>
          <a:p>
            <a:pPr marL="342900" indent="-342900">
              <a:lnSpc>
                <a:spcPct val="150000"/>
              </a:lnSpc>
              <a:spcBef>
                <a:spcPts val="0"/>
              </a:spcBef>
              <a:buFont typeface="Wingdings" pitchFamily="2" charset="2"/>
              <a:buChar char="v"/>
            </a:pPr>
            <a:r>
              <a:rPr lang="en-US" sz="2000" dirty="0"/>
              <a:t>HealthTeam Advantage launched as new Medicare Advantage plan in 2016</a:t>
            </a:r>
          </a:p>
          <a:p>
            <a:pPr marL="800100" lvl="1" indent="-342900">
              <a:lnSpc>
                <a:spcPct val="150000"/>
              </a:lnSpc>
              <a:buFont typeface="System Font Regular"/>
              <a:buChar char="-"/>
            </a:pPr>
            <a:r>
              <a:rPr lang="en-US" dirty="0"/>
              <a:t>Guilford, Alamance, Randolph, and Rockingham</a:t>
            </a:r>
          </a:p>
          <a:p>
            <a:pPr marL="800100" lvl="1" indent="-342900">
              <a:lnSpc>
                <a:spcPct val="100000"/>
              </a:lnSpc>
              <a:buFont typeface="System Font Regular"/>
              <a:buChar char="-"/>
            </a:pPr>
            <a:r>
              <a:rPr lang="en-US" dirty="0"/>
              <a:t>Currently In seven NC counties (Alamance, Davidson, Davie, Forsyth, Guilford, Randolph, and Rockingham) </a:t>
            </a:r>
          </a:p>
          <a:p>
            <a:pPr marL="342900" indent="-342900">
              <a:lnSpc>
                <a:spcPct val="150000"/>
              </a:lnSpc>
              <a:buFont typeface="Wingdings" pitchFamily="2" charset="2"/>
              <a:buChar char="v"/>
            </a:pPr>
            <a:r>
              <a:rPr lang="en-US" sz="2000" dirty="0"/>
              <a:t>HTA is co-owned by Cone (51%) and Novant (49%)</a:t>
            </a:r>
          </a:p>
          <a:p>
            <a:pPr marL="342900" indent="-342900">
              <a:lnSpc>
                <a:spcPct val="150000"/>
              </a:lnSpc>
              <a:buFont typeface="Wingdings" pitchFamily="2" charset="2"/>
              <a:buChar char="v"/>
            </a:pPr>
            <a:r>
              <a:rPr lang="en-US" sz="2000" dirty="0"/>
              <a:t>Three PPO and two HMO including the CSNP Plan </a:t>
            </a:r>
          </a:p>
          <a:p>
            <a:pPr marL="342900" indent="-342900">
              <a:lnSpc>
                <a:spcPct val="150000"/>
              </a:lnSpc>
              <a:buFont typeface="Wingdings" pitchFamily="2" charset="2"/>
              <a:buChar char="v"/>
            </a:pPr>
            <a:r>
              <a:rPr lang="en-US" sz="2000" dirty="0"/>
              <a:t>The current total membership is around 17,000 (~1500 members in CSNP)</a:t>
            </a:r>
          </a:p>
          <a:p>
            <a:pPr marL="342900" indent="-342900">
              <a:lnSpc>
                <a:spcPct val="100000"/>
              </a:lnSpc>
              <a:buFont typeface="Wingdings" pitchFamily="2" charset="2"/>
              <a:buChar char="v"/>
            </a:pPr>
            <a:r>
              <a:rPr lang="en-US" sz="2000" dirty="0"/>
              <a:t>The HTA vision is to be the insurer of choice with the best patient outcomes! </a:t>
            </a:r>
          </a:p>
          <a:p>
            <a:pPr marL="342900" indent="-342900">
              <a:lnSpc>
                <a:spcPct val="100000"/>
              </a:lnSpc>
              <a:buFont typeface="Wingdings" pitchFamily="2" charset="2"/>
              <a:buChar char="v"/>
            </a:pPr>
            <a:r>
              <a:rPr lang="en-US" sz="2000" dirty="0"/>
              <a:t>And thoughtfully explore geographic expansion, other product lines, and continued evaluation of other opportunities. </a:t>
            </a:r>
          </a:p>
          <a:p>
            <a:pPr marL="342900" indent="-342900">
              <a:buFont typeface="Wingdings" pitchFamily="2" charset="2"/>
              <a:buChar char="v"/>
            </a:pPr>
            <a:endParaRPr lang="en-US" sz="2000" dirty="0"/>
          </a:p>
          <a:p>
            <a:pPr marL="342900" indent="-342900">
              <a:buFont typeface="Wingdings" pitchFamily="2" charset="2"/>
              <a:buChar char="v"/>
            </a:pPr>
            <a:endParaRPr lang="en-US" sz="2000" dirty="0"/>
          </a:p>
          <a:p>
            <a:pPr marL="342900" indent="-342900">
              <a:buFont typeface="Wingdings" pitchFamily="2" charset="2"/>
              <a:buChar char="v"/>
            </a:pPr>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1157526059"/>
      </p:ext>
    </p:extLst>
  </p:cSld>
  <p:clrMapOvr>
    <a:masterClrMapping/>
  </p:clrMapOvr>
  <mc:AlternateContent xmlns:mc="http://schemas.openxmlformats.org/markup-compatibility/2006" xmlns:p14="http://schemas.microsoft.com/office/powerpoint/2010/main">
    <mc:Choice Requires="p14">
      <p:transition spd="slow" p14:dur="2000" advTm="63395"/>
    </mc:Choice>
    <mc:Fallback xmlns="">
      <p:transition spd="slow" advTm="63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B8CE2-FB15-D048-9101-E60C5B36377B}"/>
              </a:ext>
            </a:extLst>
          </p:cNvPr>
          <p:cNvSpPr/>
          <p:nvPr/>
        </p:nvSpPr>
        <p:spPr>
          <a:xfrm>
            <a:off x="292608" y="6132576"/>
            <a:ext cx="11899392" cy="90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000877C-207F-7149-8CEE-530A394EC886}"/>
              </a:ext>
            </a:extLst>
          </p:cNvPr>
          <p:cNvGrpSpPr/>
          <p:nvPr/>
        </p:nvGrpSpPr>
        <p:grpSpPr>
          <a:xfrm>
            <a:off x="353568" y="6201664"/>
            <a:ext cx="11460898" cy="501972"/>
            <a:chOff x="353568" y="6201664"/>
            <a:chExt cx="11460898" cy="501972"/>
          </a:xfrm>
        </p:grpSpPr>
        <p:sp>
          <p:nvSpPr>
            <p:cNvPr id="21" name="Rectangle 20">
              <a:extLst>
                <a:ext uri="{FF2B5EF4-FFF2-40B4-BE49-F238E27FC236}">
                  <a16:creationId xmlns:a16="http://schemas.microsoft.com/office/drawing/2014/main" id="{0C432815-6AB4-374B-BD1B-0A4718F005CF}"/>
                </a:ext>
              </a:extLst>
            </p:cNvPr>
            <p:cNvSpPr/>
            <p:nvPr userDrawn="1"/>
          </p:nvSpPr>
          <p:spPr>
            <a:xfrm>
              <a:off x="11006150" y="6426637"/>
              <a:ext cx="80831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00ACDB-7B76-BD42-AAFD-4AB23047C3B2}" type="slidenum">
                <a:rPr kumimoji="0" lang="en-US" sz="1200" b="1" i="0" u="none" strike="noStrike" kern="1200" cap="none" spc="0" normalizeH="0" baseline="0" noProof="0" smtClean="0">
                  <a:ln>
                    <a:noFill/>
                  </a:ln>
                  <a:solidFill>
                    <a:srgbClr val="007396"/>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007396"/>
                </a:solidFill>
                <a:effectLst/>
                <a:uLnTx/>
                <a:uFillTx/>
                <a:latin typeface="Calibri" panose="020F0502020204030204" pitchFamily="34" charset="0"/>
                <a:ea typeface="+mn-ea"/>
                <a:cs typeface="+mn-cs"/>
              </a:endParaRPr>
            </a:p>
          </p:txBody>
        </p:sp>
        <p:cxnSp>
          <p:nvCxnSpPr>
            <p:cNvPr id="22" name="Straight Connector 21">
              <a:extLst>
                <a:ext uri="{FF2B5EF4-FFF2-40B4-BE49-F238E27FC236}">
                  <a16:creationId xmlns:a16="http://schemas.microsoft.com/office/drawing/2014/main" id="{31666FDE-3584-7746-ACA2-9D2C82077808}"/>
                </a:ext>
              </a:extLst>
            </p:cNvPr>
            <p:cNvCxnSpPr/>
            <p:nvPr userDrawn="1"/>
          </p:nvCxnSpPr>
          <p:spPr>
            <a:xfrm>
              <a:off x="353568" y="620166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E175F3C-B279-3B49-928A-804EB2012CCA}"/>
              </a:ext>
            </a:extLst>
          </p:cNvPr>
          <p:cNvSpPr>
            <a:spLocks noGrp="1"/>
          </p:cNvSpPr>
          <p:nvPr>
            <p:ph type="title"/>
          </p:nvPr>
        </p:nvSpPr>
        <p:spPr>
          <a:xfrm>
            <a:off x="481263" y="457200"/>
            <a:ext cx="11223057" cy="554736"/>
          </a:xfrm>
        </p:spPr>
        <p:txBody>
          <a:bodyPr>
            <a:noAutofit/>
          </a:bodyPr>
          <a:lstStyle/>
          <a:p>
            <a:r>
              <a:rPr lang="en-US" sz="4000" dirty="0">
                <a:cs typeface="arial"/>
              </a:rPr>
              <a:t>Ownership &amp; Operations</a:t>
            </a:r>
            <a:endParaRPr lang="en-US" sz="4000" dirty="0"/>
          </a:p>
        </p:txBody>
      </p:sp>
      <p:sp>
        <p:nvSpPr>
          <p:cNvPr id="4" name="Text Placeholder 3">
            <a:extLst>
              <a:ext uri="{FF2B5EF4-FFF2-40B4-BE49-F238E27FC236}">
                <a16:creationId xmlns:a16="http://schemas.microsoft.com/office/drawing/2014/main" id="{A485078F-C9A5-EF49-97B5-5CC4AC84150E}"/>
              </a:ext>
            </a:extLst>
          </p:cNvPr>
          <p:cNvSpPr>
            <a:spLocks noGrp="1"/>
          </p:cNvSpPr>
          <p:nvPr>
            <p:ph type="body" sz="half" idx="2"/>
          </p:nvPr>
        </p:nvSpPr>
        <p:spPr>
          <a:xfrm>
            <a:off x="5447898" y="1414233"/>
            <a:ext cx="6084356" cy="4791457"/>
          </a:xfrm>
        </p:spPr>
        <p:txBody>
          <a:bodyPr>
            <a:noAutofit/>
          </a:bodyPr>
          <a:lstStyle/>
          <a:p>
            <a:pPr marL="285750" indent="-285750">
              <a:buClr>
                <a:schemeClr val="accent2"/>
              </a:buClr>
              <a:buSzPct val="80000"/>
              <a:buFont typeface="Wingdings" pitchFamily="2" charset="2"/>
              <a:buChar char="v"/>
            </a:pPr>
            <a:r>
              <a:rPr lang="en-US" sz="2000" b="0" dirty="0"/>
              <a:t>Congress created Special Needs Plans (SNPs) as a new Medicare Advantage (MA) plan type in 2003</a:t>
            </a:r>
          </a:p>
          <a:p>
            <a:pPr marL="285750" indent="-285750">
              <a:buClr>
                <a:schemeClr val="accent2"/>
              </a:buClr>
              <a:buSzPct val="80000"/>
              <a:buFont typeface="Wingdings" pitchFamily="2" charset="2"/>
              <a:buChar char="v"/>
            </a:pPr>
            <a:r>
              <a:rPr lang="en-US" sz="2000" b="0" dirty="0"/>
              <a:t>The Center for Medicare &amp; Medicaid Services (CMS) approves three types of SNPs: </a:t>
            </a:r>
          </a:p>
          <a:p>
            <a:pPr marL="742950" lvl="1" indent="-285750">
              <a:buSzPct val="100000"/>
              <a:buFont typeface="System Font Regular"/>
              <a:buChar char="-"/>
            </a:pPr>
            <a:r>
              <a:rPr lang="en-US" sz="1800" b="1" dirty="0">
                <a:solidFill>
                  <a:schemeClr val="accent2"/>
                </a:solidFill>
              </a:rPr>
              <a:t>Dual-eligible SNPs: </a:t>
            </a:r>
            <a:r>
              <a:rPr lang="en-US" sz="1800" dirty="0"/>
              <a:t>enroll only beneficiaries dually entitled to Medicare and Medicaid</a:t>
            </a:r>
          </a:p>
          <a:p>
            <a:pPr marL="742950" lvl="1" indent="-285750">
              <a:buSzPct val="100000"/>
              <a:buFont typeface="System Font Regular"/>
              <a:buChar char="-"/>
            </a:pPr>
            <a:r>
              <a:rPr lang="en-US" sz="1800" b="1" dirty="0">
                <a:solidFill>
                  <a:schemeClr val="accent2"/>
                </a:solidFill>
              </a:rPr>
              <a:t>Chronic SNPs: </a:t>
            </a:r>
            <a:r>
              <a:rPr lang="en-US" sz="1800" dirty="0"/>
              <a:t>enroll only beneficiaries who have certain chronic or disabling conditions</a:t>
            </a:r>
          </a:p>
          <a:p>
            <a:pPr marL="742950" lvl="1" indent="-285750">
              <a:buSzPct val="100000"/>
              <a:buFont typeface="System Font Regular"/>
              <a:buChar char="-"/>
            </a:pPr>
            <a:r>
              <a:rPr lang="en-US" sz="1800" b="1" dirty="0">
                <a:solidFill>
                  <a:schemeClr val="accent2"/>
                </a:solidFill>
              </a:rPr>
              <a:t>Institutional SNPs: </a:t>
            </a:r>
            <a:r>
              <a:rPr lang="en-US" sz="1800" dirty="0"/>
              <a:t>enroll only beneficiaries who reside in institutions or are nursing-home certified</a:t>
            </a:r>
          </a:p>
        </p:txBody>
      </p:sp>
      <p:pic>
        <p:nvPicPr>
          <p:cNvPr id="20" name="Content Placeholder 4">
            <a:extLst>
              <a:ext uri="{FF2B5EF4-FFF2-40B4-BE49-F238E27FC236}">
                <a16:creationId xmlns:a16="http://schemas.microsoft.com/office/drawing/2014/main" id="{386D2FFA-B29F-FD48-9946-AD3D70AFE85F}"/>
              </a:ext>
            </a:extLst>
          </p:cNvPr>
          <p:cNvPicPr>
            <a:picLocks noGrp="1" noChangeAspect="1"/>
          </p:cNvPicPr>
          <p:nvPr>
            <p:ph sz="half" idx="1"/>
          </p:nvPr>
        </p:nvPicPr>
        <p:blipFill rotWithShape="1">
          <a:blip r:embed="rId3"/>
          <a:srcRect l="27791"/>
          <a:stretch/>
        </p:blipFill>
        <p:spPr>
          <a:xfrm>
            <a:off x="384317" y="1514186"/>
            <a:ext cx="4933945" cy="2525177"/>
          </a:xfrm>
          <a:prstGeom prst="rect">
            <a:avLst/>
          </a:prstGeom>
        </p:spPr>
      </p:pic>
      <p:pic>
        <p:nvPicPr>
          <p:cNvPr id="24" name="Picture 23">
            <a:extLst>
              <a:ext uri="{FF2B5EF4-FFF2-40B4-BE49-F238E27FC236}">
                <a16:creationId xmlns:a16="http://schemas.microsoft.com/office/drawing/2014/main" id="{003323CD-FFB9-9346-ADA9-23FE46442FEF}"/>
              </a:ext>
            </a:extLst>
          </p:cNvPr>
          <p:cNvPicPr>
            <a:picLocks noChangeAspect="1"/>
          </p:cNvPicPr>
          <p:nvPr/>
        </p:nvPicPr>
        <p:blipFill>
          <a:blip r:embed="rId4"/>
          <a:stretch>
            <a:fillRect/>
          </a:stretch>
        </p:blipFill>
        <p:spPr>
          <a:xfrm>
            <a:off x="350419" y="4422465"/>
            <a:ext cx="4953102" cy="1517673"/>
          </a:xfrm>
          <a:prstGeom prst="rect">
            <a:avLst/>
          </a:prstGeom>
        </p:spPr>
      </p:pic>
    </p:spTree>
    <p:extLst>
      <p:ext uri="{BB962C8B-B14F-4D97-AF65-F5344CB8AC3E}">
        <p14:creationId xmlns:p14="http://schemas.microsoft.com/office/powerpoint/2010/main" val="1911650837"/>
      </p:ext>
    </p:extLst>
  </p:cSld>
  <p:clrMapOvr>
    <a:masterClrMapping/>
  </p:clrMapOvr>
  <mc:AlternateContent xmlns:mc="http://schemas.openxmlformats.org/markup-compatibility/2006" xmlns:p14="http://schemas.microsoft.com/office/powerpoint/2010/main">
    <mc:Choice Requires="p14">
      <p:transition spd="slow" p14:dur="2000" advTm="56905"/>
    </mc:Choice>
    <mc:Fallback xmlns="">
      <p:transition spd="slow" advTm="569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Characteristics of Special Needs Plans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276287"/>
            <a:ext cx="11340484" cy="4675312"/>
          </a:xfrm>
        </p:spPr>
        <p:txBody>
          <a:bodyPr/>
          <a:lstStyle/>
          <a:p>
            <a:pPr marL="342900" indent="-342900">
              <a:lnSpc>
                <a:spcPct val="150000"/>
              </a:lnSpc>
              <a:buFont typeface="Wingdings" pitchFamily="2" charset="2"/>
              <a:buChar char="v"/>
            </a:pPr>
            <a:r>
              <a:rPr lang="en-US" sz="2000" dirty="0"/>
              <a:t>Limited enrollment: Members must have a qualifying condition</a:t>
            </a:r>
          </a:p>
          <a:p>
            <a:pPr marL="342900" indent="-342900">
              <a:lnSpc>
                <a:spcPct val="100000"/>
              </a:lnSpc>
              <a:buFont typeface="Wingdings" pitchFamily="2" charset="2"/>
              <a:buChar char="v"/>
            </a:pPr>
            <a:r>
              <a:rPr lang="en-US" sz="2000" dirty="0"/>
              <a:t>The members tend to have multiple comorbid conditions and are more challenging, complicated, and costly to manage</a:t>
            </a:r>
          </a:p>
          <a:p>
            <a:pPr marL="342900" indent="-342900">
              <a:lnSpc>
                <a:spcPct val="150000"/>
              </a:lnSpc>
              <a:buFont typeface="Wingdings" pitchFamily="2" charset="2"/>
              <a:buChar char="v"/>
            </a:pPr>
            <a:r>
              <a:rPr lang="en-US" sz="2000" dirty="0"/>
              <a:t>Plan benefits are customized to better meet the needs of the chosen population</a:t>
            </a:r>
          </a:p>
          <a:p>
            <a:pPr marL="342900" indent="-342900">
              <a:lnSpc>
                <a:spcPct val="150000"/>
              </a:lnSpc>
              <a:buFont typeface="Wingdings" pitchFamily="2" charset="2"/>
              <a:buChar char="v"/>
            </a:pPr>
            <a:r>
              <a:rPr lang="en-US" sz="2000" dirty="0"/>
              <a:t>Enrollment options are year-round for those with qualifying conditions</a:t>
            </a:r>
          </a:p>
          <a:p>
            <a:pPr marL="342900" indent="-342900">
              <a:lnSpc>
                <a:spcPct val="100000"/>
              </a:lnSpc>
              <a:buFont typeface="Wingdings" pitchFamily="2" charset="2"/>
              <a:buChar char="v"/>
            </a:pPr>
            <a:r>
              <a:rPr lang="en-US" sz="2000" dirty="0"/>
              <a:t>There must be a comprehensive SNP Model of Care (MOC) that provides a detailed road map for care management, policies, and clinical operations (The MOC must be approved by NCQA)</a:t>
            </a:r>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3329198539"/>
      </p:ext>
    </p:extLst>
  </p:cSld>
  <p:clrMapOvr>
    <a:masterClrMapping/>
  </p:clrMapOvr>
  <mc:AlternateContent xmlns:mc="http://schemas.openxmlformats.org/markup-compatibility/2006" xmlns:p14="http://schemas.microsoft.com/office/powerpoint/2010/main">
    <mc:Choice Requires="p14">
      <p:transition spd="slow" p14:dur="2000" advTm="35658"/>
    </mc:Choice>
    <mc:Fallback xmlns="">
      <p:transition spd="slow" advTm="3565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648B-5EAF-AD4F-87F9-C7DD24F7C6A1}"/>
              </a:ext>
            </a:extLst>
          </p:cNvPr>
          <p:cNvSpPr>
            <a:spLocks noGrp="1"/>
          </p:cNvSpPr>
          <p:nvPr>
            <p:ph type="title"/>
          </p:nvPr>
        </p:nvSpPr>
        <p:spPr>
          <a:xfrm>
            <a:off x="564776" y="365125"/>
            <a:ext cx="11342744" cy="683387"/>
          </a:xfrm>
        </p:spPr>
        <p:txBody>
          <a:bodyPr>
            <a:normAutofit/>
          </a:bodyPr>
          <a:lstStyle/>
          <a:p>
            <a:r>
              <a:rPr lang="en-US" dirty="0">
                <a:cs typeface="arial"/>
              </a:rPr>
              <a:t>The CMS List of 15 SNP-specific Chronic Conditions</a:t>
            </a:r>
            <a:endParaRPr lang="en-US" dirty="0"/>
          </a:p>
        </p:txBody>
      </p:sp>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645460" y="1365813"/>
            <a:ext cx="11068120" cy="1203767"/>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Calibri" charset="0"/>
                <a:cs typeface="Arial" panose="020B0604020202020204" pitchFamily="34" charset="0"/>
              </a:rPr>
              <a:t>Medicare Advantage plan targeting benefits for persons with one or more of the following severe or disabling chronic conditions: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13" name="Rectangle 12">
            <a:extLst>
              <a:ext uri="{FF2B5EF4-FFF2-40B4-BE49-F238E27FC236}">
                <a16:creationId xmlns:a16="http://schemas.microsoft.com/office/drawing/2014/main" id="{1862723D-CFB5-CF44-8BE4-8BF2A4A7468D}"/>
              </a:ext>
            </a:extLst>
          </p:cNvPr>
          <p:cNvSpPr/>
          <p:nvPr/>
        </p:nvSpPr>
        <p:spPr>
          <a:xfrm>
            <a:off x="349623" y="2365743"/>
            <a:ext cx="3666791" cy="3573043"/>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457200" rtl="0" eaLnBrk="1" fontAlgn="t" latinLnBrk="0" hangingPunct="1">
              <a:spcBef>
                <a:spcPts val="2400"/>
              </a:spcBef>
              <a:spcAft>
                <a:spcPts val="0"/>
              </a:spcAft>
              <a:buClrTx/>
              <a:buSzTx/>
              <a:buFont typeface="Wingdings" pitchFamily="2" charset="2"/>
              <a:buChar char="v"/>
              <a:tabLst/>
              <a:defRPr/>
            </a:pPr>
            <a:endParaRPr lang="en-US" dirty="0">
              <a:solidFill>
                <a:srgbClr val="FFFFFF"/>
              </a:solidFill>
              <a:latin typeface="Calibri" panose="020F0502020204030204"/>
            </a:endParaRPr>
          </a:p>
          <a:p>
            <a:pPr marL="285750" marR="0" lvl="0" indent="-285750" algn="l" defTabSz="457200" rtl="0" eaLnBrk="1" fontAlgn="t" latinLnBrk="0" hangingPunct="1">
              <a:spcBef>
                <a:spcPts val="600"/>
              </a:spcBef>
              <a:spcAft>
                <a:spcPts val="0"/>
              </a:spcAft>
              <a:buClrTx/>
              <a:buSzTx/>
              <a:buFont typeface="Wingdings" pitchFamily="2" charset="2"/>
              <a:buChar char="v"/>
              <a:tabLst/>
              <a:defRPr/>
            </a:pPr>
            <a:r>
              <a:rPr lang="en-US" dirty="0">
                <a:solidFill>
                  <a:srgbClr val="FFFFFF"/>
                </a:solidFill>
                <a:latin typeface="Calibri" panose="020F0502020204030204"/>
              </a:rPr>
              <a:t>Chronic alcohol and other </a:t>
            </a:r>
            <a:br>
              <a:rPr lang="en-US" dirty="0">
                <a:solidFill>
                  <a:srgbClr val="FFFFFF"/>
                </a:solidFill>
                <a:latin typeface="Calibri" panose="020F0502020204030204"/>
              </a:rPr>
            </a:br>
            <a:r>
              <a:rPr lang="en-US" dirty="0">
                <a:solidFill>
                  <a:srgbClr val="FFFFFF"/>
                </a:solidFill>
                <a:latin typeface="Calibri" panose="020F0502020204030204"/>
              </a:rPr>
              <a:t>drug dependence</a:t>
            </a:r>
          </a:p>
          <a:p>
            <a:pPr marL="285750" marR="0" lvl="0" indent="-285750" algn="l" defTabSz="457200" rtl="0" eaLnBrk="1" fontAlgn="t" latinLnBrk="0" hangingPunct="1">
              <a:lnSpc>
                <a:spcPct val="150000"/>
              </a:lnSpc>
              <a:spcBef>
                <a:spcPts val="60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Autoimmune disorders</a:t>
            </a:r>
          </a:p>
          <a:p>
            <a:pPr marL="285750" marR="0" lvl="0" indent="-285750" algn="l" defTabSz="457200" rtl="0" eaLnBrk="1" fontAlgn="t" latinLnBrk="0" hangingPunct="1">
              <a:lnSpc>
                <a:spcPct val="150000"/>
              </a:lnSpc>
              <a:spcAft>
                <a:spcPts val="0"/>
              </a:spcAft>
              <a:buClrTx/>
              <a:buSzTx/>
              <a:buFont typeface="Wingdings" pitchFamily="2" charset="2"/>
              <a:buChar char="v"/>
              <a:tabLst/>
              <a:defRPr/>
            </a:pPr>
            <a:r>
              <a:rPr lang="en-US" dirty="0">
                <a:solidFill>
                  <a:srgbClr val="FFFFFF"/>
                </a:solidFill>
                <a:latin typeface="Calibri" panose="020F0502020204030204"/>
              </a:rPr>
              <a:t>Cancer (excluding pre-cancer </a:t>
            </a:r>
          </a:p>
          <a:p>
            <a:pPr marR="0" lvl="0" algn="l" defTabSz="457200" rtl="0" eaLnBrk="1" fontAlgn="t" latinLnBrk="0" hangingPunct="1">
              <a:spcAft>
                <a:spcPts val="0"/>
              </a:spcAft>
              <a:buClrTx/>
              <a:buSzTx/>
              <a:tabLst/>
              <a:defRPr/>
            </a:pPr>
            <a:r>
              <a:rPr lang="en-US" dirty="0">
                <a:solidFill>
                  <a:srgbClr val="FFFFFF"/>
                </a:solidFill>
                <a:latin typeface="Calibri" panose="020F0502020204030204"/>
              </a:rPr>
              <a:t>      conditions)</a:t>
            </a:r>
          </a:p>
          <a:p>
            <a:pPr marL="285750" marR="0" lvl="0" indent="-285750" algn="l" defTabSz="457200" rtl="0" eaLnBrk="1" fontAlgn="t" latinLnBrk="0" hangingPunct="1">
              <a:lnSpc>
                <a:spcPct val="150000"/>
              </a:lnSpc>
              <a:spcBef>
                <a:spcPts val="60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Cardiovascular d</a:t>
            </a:r>
            <a:r>
              <a:rPr lang="en-US" dirty="0">
                <a:solidFill>
                  <a:srgbClr val="FFFFFF"/>
                </a:solidFill>
                <a:latin typeface="Calibri" panose="020F0502020204030204"/>
              </a:rPr>
              <a:t>isorders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750F826-CC08-7247-94D8-A3BC1B24CB1B}"/>
              </a:ext>
            </a:extLst>
          </p:cNvPr>
          <p:cNvSpPr/>
          <p:nvPr/>
        </p:nvSpPr>
        <p:spPr>
          <a:xfrm>
            <a:off x="4244656" y="2365744"/>
            <a:ext cx="3664106" cy="3563418"/>
          </a:xfrm>
          <a:prstGeom prst="rect">
            <a:avLst/>
          </a:prstGeom>
          <a:solidFill>
            <a:srgbClr val="0073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lvl="0" indent="-285750" defTabSz="457200" fontAlgn="t">
              <a:spcBef>
                <a:spcPts val="2400"/>
              </a:spcBef>
              <a:buFont typeface="Wingdings" pitchFamily="2" charset="2"/>
              <a:buChar char="v"/>
              <a:defRPr/>
            </a:pPr>
            <a:endParaRPr lang="en-US" dirty="0">
              <a:solidFill>
                <a:srgbClr val="FFFFFF"/>
              </a:solidFill>
            </a:endParaRPr>
          </a:p>
          <a:p>
            <a:pPr marL="285750" lvl="0" indent="-285750" defTabSz="457200" fontAlgn="t">
              <a:spcBef>
                <a:spcPts val="600"/>
              </a:spcBef>
              <a:buFont typeface="Wingdings" pitchFamily="2" charset="2"/>
              <a:buChar char="v"/>
              <a:defRPr/>
            </a:pPr>
            <a:r>
              <a:rPr lang="en-US" dirty="0">
                <a:solidFill>
                  <a:srgbClr val="FFFFFF"/>
                </a:solidFill>
              </a:rPr>
              <a:t>Chronic heart failure</a:t>
            </a:r>
          </a:p>
          <a:p>
            <a:pPr marL="285750" lvl="0" indent="-285750" defTabSz="457200" fontAlgn="t">
              <a:lnSpc>
                <a:spcPct val="150000"/>
              </a:lnSpc>
              <a:spcBef>
                <a:spcPts val="600"/>
              </a:spcBef>
              <a:buFont typeface="Wingdings" pitchFamily="2" charset="2"/>
              <a:buChar char="v"/>
              <a:defRPr/>
            </a:pPr>
            <a:r>
              <a:rPr lang="en-US" dirty="0">
                <a:solidFill>
                  <a:srgbClr val="FFFFFF"/>
                </a:solidFill>
              </a:rPr>
              <a:t>Dementia</a:t>
            </a:r>
          </a:p>
          <a:p>
            <a:pPr marL="285750" lvl="0" indent="-285750" defTabSz="457200" fontAlgn="t">
              <a:lnSpc>
                <a:spcPct val="150000"/>
              </a:lnSpc>
              <a:buFont typeface="Wingdings" pitchFamily="2" charset="2"/>
              <a:buChar char="v"/>
              <a:defRPr/>
            </a:pPr>
            <a:r>
              <a:rPr lang="en-US" dirty="0">
                <a:solidFill>
                  <a:srgbClr val="FFFFFF"/>
                </a:solidFill>
              </a:rPr>
              <a:t>Diabetes mellitus</a:t>
            </a:r>
          </a:p>
          <a:p>
            <a:pPr marL="285750" lvl="0" indent="-285750" defTabSz="457200" fontAlgn="t">
              <a:lnSpc>
                <a:spcPct val="150000"/>
              </a:lnSpc>
              <a:buFont typeface="Wingdings" pitchFamily="2" charset="2"/>
              <a:buChar char="v"/>
              <a:defRPr/>
            </a:pPr>
            <a:r>
              <a:rPr lang="en-US" dirty="0">
                <a:solidFill>
                  <a:srgbClr val="FFFFFF"/>
                </a:solidFill>
              </a:rPr>
              <a:t>End-stage liver disease</a:t>
            </a:r>
          </a:p>
          <a:p>
            <a:pPr marL="285750" lvl="0" indent="-285750" defTabSz="457200" fontAlgn="t">
              <a:lnSpc>
                <a:spcPct val="150000"/>
              </a:lnSpc>
              <a:buFont typeface="Wingdings" pitchFamily="2" charset="2"/>
              <a:buChar char="v"/>
              <a:defRPr/>
            </a:pPr>
            <a:r>
              <a:rPr lang="en-US" dirty="0">
                <a:solidFill>
                  <a:srgbClr val="FFFFFF"/>
                </a:solidFill>
              </a:rPr>
              <a:t>End-Stage Renal Disease (ESRD)</a:t>
            </a:r>
          </a:p>
          <a:p>
            <a:pPr lvl="0" defTabSz="457200" fontAlgn="t">
              <a:defRPr/>
            </a:pPr>
            <a:r>
              <a:rPr lang="en-US" dirty="0">
                <a:solidFill>
                  <a:srgbClr val="FFFFFF"/>
                </a:solidFill>
              </a:rPr>
              <a:t>      requiring any mode of dialysis</a:t>
            </a:r>
          </a:p>
        </p:txBody>
      </p:sp>
      <p:sp>
        <p:nvSpPr>
          <p:cNvPr id="15" name="Rectangle 14">
            <a:extLst>
              <a:ext uri="{FF2B5EF4-FFF2-40B4-BE49-F238E27FC236}">
                <a16:creationId xmlns:a16="http://schemas.microsoft.com/office/drawing/2014/main" id="{6105E151-A8CE-1A4E-BA41-61575C550EA7}"/>
              </a:ext>
            </a:extLst>
          </p:cNvPr>
          <p:cNvSpPr/>
          <p:nvPr/>
        </p:nvSpPr>
        <p:spPr>
          <a:xfrm>
            <a:off x="8137003" y="2365743"/>
            <a:ext cx="3657600" cy="355379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lvl="0" indent="-285750" defTabSz="457200" fontAlgn="t">
              <a:spcBef>
                <a:spcPts val="2400"/>
              </a:spcBef>
              <a:buFont typeface="Wingdings" pitchFamily="2" charset="2"/>
              <a:buChar char="v"/>
              <a:defRPr/>
            </a:pPr>
            <a:endParaRPr lang="en-US" dirty="0">
              <a:solidFill>
                <a:srgbClr val="FFFFFF"/>
              </a:solidFill>
            </a:endParaRPr>
          </a:p>
          <a:p>
            <a:pPr marL="285750" lvl="0" indent="-285750" defTabSz="457200" fontAlgn="t">
              <a:spcBef>
                <a:spcPts val="600"/>
              </a:spcBef>
              <a:buFont typeface="Wingdings" pitchFamily="2" charset="2"/>
              <a:buChar char="v"/>
              <a:defRPr/>
            </a:pPr>
            <a:r>
              <a:rPr lang="en-US" dirty="0">
                <a:solidFill>
                  <a:srgbClr val="FFFFFF"/>
                </a:solidFill>
              </a:rPr>
              <a:t>Severe hematologic disorders</a:t>
            </a:r>
          </a:p>
          <a:p>
            <a:pPr marL="285750" lvl="0" indent="-285750" defTabSz="457200" fontAlgn="t">
              <a:spcBef>
                <a:spcPts val="600"/>
              </a:spcBef>
              <a:buFont typeface="Wingdings" pitchFamily="2" charset="2"/>
              <a:buChar char="v"/>
              <a:defRPr/>
            </a:pPr>
            <a:r>
              <a:rPr lang="en-US" dirty="0">
                <a:solidFill>
                  <a:srgbClr val="FFFFFF"/>
                </a:solidFill>
              </a:rPr>
              <a:t>HIV?AIDS</a:t>
            </a:r>
          </a:p>
          <a:p>
            <a:pPr marL="285750" lvl="0" indent="-285750" defTabSz="457200" fontAlgn="t">
              <a:spcBef>
                <a:spcPts val="600"/>
              </a:spcBef>
              <a:buFont typeface="Wingdings" pitchFamily="2" charset="2"/>
              <a:buChar char="v"/>
              <a:defRPr/>
            </a:pPr>
            <a:r>
              <a:rPr lang="en-US" dirty="0">
                <a:solidFill>
                  <a:srgbClr val="FFFFFF"/>
                </a:solidFill>
              </a:rPr>
              <a:t>Chronic lung disorders</a:t>
            </a:r>
          </a:p>
          <a:p>
            <a:pPr marL="285750" lvl="0" indent="-285750" defTabSz="457200" fontAlgn="t">
              <a:spcBef>
                <a:spcPts val="600"/>
              </a:spcBef>
              <a:buFont typeface="Wingdings" pitchFamily="2" charset="2"/>
              <a:buChar char="v"/>
              <a:defRPr/>
            </a:pPr>
            <a:r>
              <a:rPr lang="en-US" dirty="0">
                <a:solidFill>
                  <a:srgbClr val="FFFFFF"/>
                </a:solidFill>
              </a:rPr>
              <a:t>Chronic and disabling  mental health conditions</a:t>
            </a:r>
          </a:p>
          <a:p>
            <a:pPr marL="285750" lvl="0" indent="-285750" defTabSz="457200" fontAlgn="t">
              <a:spcBef>
                <a:spcPts val="600"/>
              </a:spcBef>
              <a:buFont typeface="Wingdings" pitchFamily="2" charset="2"/>
              <a:buChar char="v"/>
              <a:defRPr/>
            </a:pPr>
            <a:r>
              <a:rPr lang="en-US" dirty="0">
                <a:solidFill>
                  <a:srgbClr val="FFFFFF"/>
                </a:solidFill>
              </a:rPr>
              <a:t>Neurologic disorders</a:t>
            </a:r>
          </a:p>
          <a:p>
            <a:pPr marL="285750" lvl="0" indent="-285750" defTabSz="457200" fontAlgn="t">
              <a:spcBef>
                <a:spcPts val="600"/>
              </a:spcBef>
              <a:buFont typeface="Wingdings" pitchFamily="2" charset="2"/>
              <a:buChar char="v"/>
              <a:defRPr/>
            </a:pPr>
            <a:r>
              <a:rPr lang="en-US" dirty="0">
                <a:solidFill>
                  <a:srgbClr val="FFFFFF"/>
                </a:solidFill>
              </a:rPr>
              <a:t>Stroke</a:t>
            </a:r>
          </a:p>
          <a:p>
            <a:pPr marL="285750" lvl="0" indent="-285750" defTabSz="457200" fontAlgn="t">
              <a:spcBef>
                <a:spcPts val="600"/>
              </a:spcBef>
              <a:buFont typeface="Wingdings" pitchFamily="2" charset="2"/>
              <a:buChar char="v"/>
              <a:defRPr/>
            </a:pPr>
            <a:endParaRPr lang="en-US" dirty="0">
              <a:solidFill>
                <a:srgbClr val="FFFFFF"/>
              </a:solidFill>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10786145"/>
      </p:ext>
    </p:extLst>
  </p:cSld>
  <p:clrMapOvr>
    <a:masterClrMapping/>
  </p:clrMapOvr>
  <mc:AlternateContent xmlns:mc="http://schemas.openxmlformats.org/markup-compatibility/2006" xmlns:p14="http://schemas.microsoft.com/office/powerpoint/2010/main">
    <mc:Choice Requires="p14">
      <p:transition spd="slow" p14:dur="2000" advTm="21705"/>
    </mc:Choice>
    <mc:Fallback xmlns="">
      <p:transition spd="slow" advTm="2170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3212-E9D4-0E4E-9890-6FD628F32AFB}"/>
              </a:ext>
            </a:extLst>
          </p:cNvPr>
          <p:cNvSpPr>
            <a:spLocks noGrp="1"/>
          </p:cNvSpPr>
          <p:nvPr>
            <p:ph type="title"/>
          </p:nvPr>
        </p:nvSpPr>
        <p:spPr/>
        <p:txBody>
          <a:bodyPr/>
          <a:lstStyle/>
          <a:p>
            <a:r>
              <a:rPr lang="en-US" dirty="0"/>
              <a:t>HTA’s Diabetes &amp; Heart Care HMO CSNP</a:t>
            </a:r>
          </a:p>
        </p:txBody>
      </p:sp>
      <p:sp>
        <p:nvSpPr>
          <p:cNvPr id="3" name="Content Placeholder 2">
            <a:extLst>
              <a:ext uri="{FF2B5EF4-FFF2-40B4-BE49-F238E27FC236}">
                <a16:creationId xmlns:a16="http://schemas.microsoft.com/office/drawing/2014/main" id="{BC161E3A-E810-8548-B9B3-79F0C6C05B1A}"/>
              </a:ext>
            </a:extLst>
          </p:cNvPr>
          <p:cNvSpPr>
            <a:spLocks noGrp="1"/>
          </p:cNvSpPr>
          <p:nvPr>
            <p:ph sz="half" idx="1"/>
          </p:nvPr>
        </p:nvSpPr>
        <p:spPr>
          <a:xfrm>
            <a:off x="439838" y="1418416"/>
            <a:ext cx="11340484" cy="4521308"/>
          </a:xfrm>
        </p:spPr>
        <p:txBody>
          <a:bodyPr/>
          <a:lstStyle/>
          <a:p>
            <a:r>
              <a:rPr lang="en-US" sz="2000" dirty="0"/>
              <a:t>HealthTeam Advantage has expanded its existing Medicare Advantage product line by offering a Chronic Special Needs Plan (CSNP) for Medicare-eligible beneficiaries who have diabetes and/or chronic heart failure (CHF).</a:t>
            </a:r>
          </a:p>
          <a:p>
            <a:r>
              <a:rPr lang="en-US" sz="2000" b="1" dirty="0"/>
              <a:t>Eligibility requirements:</a:t>
            </a: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Eligible beneficiaries must be entitled to Medicare Part A and enrolled in Part B as of the effective date of coverage</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Prospective members must have a verified diagnosis of diabetes and/or chronic heart failure </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Prospective members must reside in one of seven counties</a:t>
            </a:r>
            <a:endParaRPr lang="en-US" sz="2000" dirty="0">
              <a:latin typeface="Times New Roman" panose="02020603050405020304" pitchFamily="18" charset="0"/>
              <a:ea typeface="Times New Roman" panose="02020603050405020304" pitchFamily="18" charset="0"/>
            </a:endParaRPr>
          </a:p>
          <a:p>
            <a:pPr>
              <a:spcAft>
                <a:spcPts val="600"/>
              </a:spcAft>
            </a:pPr>
            <a:r>
              <a:rPr lang="en-US" sz="2000" b="1" dirty="0">
                <a:ea typeface="Times New Roman" panose="02020603050405020304" pitchFamily="18" charset="0"/>
              </a:rPr>
              <a:t>Eligibility will be </a:t>
            </a:r>
            <a:r>
              <a:rPr lang="en-US" sz="2000" b="1" u="sng" dirty="0">
                <a:ea typeface="Times New Roman" panose="02020603050405020304" pitchFamily="18" charset="0"/>
              </a:rPr>
              <a:t>verified</a:t>
            </a:r>
            <a:r>
              <a:rPr lang="en-US" sz="2000" b="1" dirty="0">
                <a:ea typeface="Times New Roman" panose="02020603050405020304" pitchFamily="18" charset="0"/>
              </a:rPr>
              <a:t> by the following:</a:t>
            </a:r>
            <a:endParaRPr lang="en-US" sz="2000" b="1"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Enrollees must attest to having the chronic condition at the point of enrollment. Verification of a member’s diagnosis for enrollment in the CSNP will be confirmed through a provider verification form.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823140"/>
      </p:ext>
    </p:extLst>
  </p:cSld>
  <p:clrMapOvr>
    <a:masterClrMapping/>
  </p:clrMapOvr>
  <mc:AlternateContent xmlns:mc="http://schemas.openxmlformats.org/markup-compatibility/2006" xmlns:p14="http://schemas.microsoft.com/office/powerpoint/2010/main">
    <mc:Choice Requires="p14">
      <p:transition spd="slow" p14:dur="2000" advTm="84044"/>
    </mc:Choice>
    <mc:Fallback xmlns="">
      <p:transition spd="slow" advTm="8404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DAC3-A52E-D444-AC77-8DAC2D438971}"/>
              </a:ext>
            </a:extLst>
          </p:cNvPr>
          <p:cNvSpPr>
            <a:spLocks noGrp="1"/>
          </p:cNvSpPr>
          <p:nvPr>
            <p:ph type="title"/>
          </p:nvPr>
        </p:nvSpPr>
        <p:spPr/>
        <p:txBody>
          <a:bodyPr/>
          <a:lstStyle/>
          <a:p>
            <a:r>
              <a:rPr lang="en-US" dirty="0"/>
              <a:t>Customer Value Proposition</a:t>
            </a:r>
          </a:p>
        </p:txBody>
      </p:sp>
      <p:sp>
        <p:nvSpPr>
          <p:cNvPr id="3" name="Text Placeholder 2">
            <a:extLst>
              <a:ext uri="{FF2B5EF4-FFF2-40B4-BE49-F238E27FC236}">
                <a16:creationId xmlns:a16="http://schemas.microsoft.com/office/drawing/2014/main" id="{F36EEDD9-7C65-9649-AE8B-DB32B3953A9B}"/>
              </a:ext>
            </a:extLst>
          </p:cNvPr>
          <p:cNvSpPr>
            <a:spLocks noGrp="1"/>
          </p:cNvSpPr>
          <p:nvPr>
            <p:ph type="body" idx="1"/>
          </p:nvPr>
        </p:nvSpPr>
        <p:spPr>
          <a:xfrm>
            <a:off x="1174283" y="1251285"/>
            <a:ext cx="9827394" cy="1420664"/>
          </a:xfrm>
        </p:spPr>
        <p:txBody>
          <a:bodyPr>
            <a:normAutofit/>
          </a:bodyPr>
          <a:lstStyle/>
          <a:p>
            <a:pPr>
              <a:lnSpc>
                <a:spcPct val="110000"/>
              </a:lnSpc>
              <a:spcBef>
                <a:spcPts val="0"/>
              </a:spcBef>
            </a:pPr>
            <a:r>
              <a:rPr lang="en-US" i="1" dirty="0">
                <a:solidFill>
                  <a:srgbClr val="007396"/>
                </a:solidFill>
                <a:latin typeface="Calibri" panose="020F0502020204030204" pitchFamily="34" charset="0"/>
                <a:ea typeface="Calibri" panose="020F0502020204030204" pitchFamily="34" charset="0"/>
                <a:cs typeface="Times New Roman (Body CS)" panose="02020603050405020304" pitchFamily="18" charset="0"/>
              </a:rPr>
              <a:t>“To partner with beneficiaries in management of their chronic conditions, reduce acute exacerbations of heart failure, improve diabetic control, and generally improve care, outcomes, and the experience of care.”</a:t>
            </a:r>
            <a:endParaRPr lang="en-US" dirty="0">
              <a:solidFill>
                <a:srgbClr val="007396"/>
              </a:solidFill>
            </a:endParaRPr>
          </a:p>
        </p:txBody>
      </p:sp>
      <p:sp>
        <p:nvSpPr>
          <p:cNvPr id="4" name="Content Placeholder 3">
            <a:extLst>
              <a:ext uri="{FF2B5EF4-FFF2-40B4-BE49-F238E27FC236}">
                <a16:creationId xmlns:a16="http://schemas.microsoft.com/office/drawing/2014/main" id="{B23DA24C-2528-5B4D-9CCD-EC8DD74E1CFB}"/>
              </a:ext>
            </a:extLst>
          </p:cNvPr>
          <p:cNvSpPr>
            <a:spLocks noGrp="1"/>
          </p:cNvSpPr>
          <p:nvPr>
            <p:ph sz="half" idx="2"/>
          </p:nvPr>
        </p:nvSpPr>
        <p:spPr>
          <a:xfrm>
            <a:off x="341376" y="2973860"/>
            <a:ext cx="5656199" cy="2679672"/>
          </a:xfrm>
        </p:spPr>
        <p:txBody>
          <a:bodyPr>
            <a:normAutofit/>
          </a:bodyPr>
          <a:lstStyle/>
          <a:p>
            <a:pPr marL="342900" indent="-342900">
              <a:buClr>
                <a:schemeClr val="accent2"/>
              </a:buClr>
              <a:buSzPct val="80000"/>
              <a:buFont typeface="Wingdings" pitchFamily="2" charset="2"/>
              <a:buChar char="v"/>
            </a:pPr>
            <a:r>
              <a:rPr lang="en-US" sz="2000" b="0" dirty="0"/>
              <a:t>Individualized member care plan</a:t>
            </a:r>
          </a:p>
          <a:p>
            <a:pPr marL="342900" indent="-342900">
              <a:buClr>
                <a:schemeClr val="accent2"/>
              </a:buClr>
              <a:buSzPct val="80000"/>
              <a:buFont typeface="Wingdings" pitchFamily="2" charset="2"/>
              <a:buChar char="v"/>
            </a:pPr>
            <a:r>
              <a:rPr lang="en-US" sz="2000" b="0" dirty="0"/>
              <a:t>Care coordination between primary care and specialty services</a:t>
            </a:r>
          </a:p>
          <a:p>
            <a:pPr marL="342900" indent="-342900">
              <a:buClr>
                <a:schemeClr val="accent2"/>
              </a:buClr>
              <a:buSzPct val="80000"/>
              <a:buFont typeface="Wingdings" pitchFamily="2" charset="2"/>
              <a:buChar char="v"/>
            </a:pPr>
            <a:r>
              <a:rPr lang="en-US" sz="2000" b="0" dirty="0"/>
              <a:t>Concierge model for personalized customer service</a:t>
            </a:r>
          </a:p>
          <a:p>
            <a:pPr marL="342900" indent="-342900">
              <a:buClr>
                <a:schemeClr val="accent2"/>
              </a:buClr>
              <a:buSzPct val="80000"/>
              <a:buFont typeface="Wingdings" pitchFamily="2" charset="2"/>
              <a:buChar char="v"/>
            </a:pPr>
            <a:r>
              <a:rPr lang="en-US" sz="2000" b="0" dirty="0"/>
              <a:t>Integrated pharmacist support</a:t>
            </a:r>
          </a:p>
          <a:p>
            <a:pPr marL="342900" indent="-342900">
              <a:buClr>
                <a:schemeClr val="accent2"/>
              </a:buClr>
              <a:buSzPct val="80000"/>
              <a:buFont typeface="Wingdings" pitchFamily="2" charset="2"/>
              <a:buChar char="v"/>
            </a:pPr>
            <a:r>
              <a:rPr lang="en-US" sz="2000" b="0" dirty="0"/>
              <a:t>Disease-specific education</a:t>
            </a:r>
          </a:p>
        </p:txBody>
      </p:sp>
      <p:sp>
        <p:nvSpPr>
          <p:cNvPr id="6" name="Content Placeholder 5">
            <a:extLst>
              <a:ext uri="{FF2B5EF4-FFF2-40B4-BE49-F238E27FC236}">
                <a16:creationId xmlns:a16="http://schemas.microsoft.com/office/drawing/2014/main" id="{52C35F2A-ECF5-5B44-8BB3-6C4A415A3834}"/>
              </a:ext>
            </a:extLst>
          </p:cNvPr>
          <p:cNvSpPr>
            <a:spLocks noGrp="1"/>
          </p:cNvSpPr>
          <p:nvPr>
            <p:ph sz="quarter" idx="4"/>
          </p:nvPr>
        </p:nvSpPr>
        <p:spPr>
          <a:xfrm>
            <a:off x="6172200" y="2973860"/>
            <a:ext cx="5605272" cy="2679672"/>
          </a:xfrm>
        </p:spPr>
        <p:txBody>
          <a:bodyPr>
            <a:normAutofit/>
          </a:bodyPr>
          <a:lstStyle/>
          <a:p>
            <a:pPr marL="342900" indent="-342900">
              <a:buClr>
                <a:schemeClr val="accent2"/>
              </a:buClr>
              <a:buSzPct val="80000"/>
              <a:buFont typeface="Wingdings" pitchFamily="2" charset="2"/>
              <a:buChar char="v"/>
            </a:pPr>
            <a:r>
              <a:rPr lang="en-US" sz="2000" b="0" dirty="0"/>
              <a:t>Specially tailored formularies ($0 copays for </a:t>
            </a:r>
            <a:br>
              <a:rPr lang="en-US" sz="2000" b="0" dirty="0"/>
            </a:br>
            <a:r>
              <a:rPr lang="en-US" sz="2000" b="0" dirty="0"/>
              <a:t>key meds)</a:t>
            </a:r>
          </a:p>
          <a:p>
            <a:pPr marL="342900" indent="-342900">
              <a:buClr>
                <a:schemeClr val="accent2"/>
              </a:buClr>
              <a:buSzPct val="80000"/>
              <a:buFont typeface="Wingdings" pitchFamily="2" charset="2"/>
              <a:buChar char="v"/>
            </a:pPr>
            <a:r>
              <a:rPr lang="en-US" sz="2000" b="0" dirty="0"/>
              <a:t>Senior Savings Model for insulin coverage</a:t>
            </a:r>
          </a:p>
          <a:p>
            <a:pPr marL="342900" indent="-342900">
              <a:buClr>
                <a:schemeClr val="accent2"/>
              </a:buClr>
              <a:buSzPct val="80000"/>
              <a:buFont typeface="Wingdings" pitchFamily="2" charset="2"/>
              <a:buChar char="v"/>
            </a:pPr>
            <a:r>
              <a:rPr lang="en-US" sz="2000" b="0" dirty="0"/>
              <a:t>Care plans directed by local expert physicians</a:t>
            </a:r>
          </a:p>
          <a:p>
            <a:pPr marL="342900" indent="-342900">
              <a:buClr>
                <a:schemeClr val="accent2"/>
              </a:buClr>
              <a:buSzPct val="80000"/>
              <a:buFont typeface="Wingdings" pitchFamily="2" charset="2"/>
              <a:buChar char="v"/>
            </a:pPr>
            <a:r>
              <a:rPr lang="en-US" sz="2000" b="0" dirty="0"/>
              <a:t>Latest technologic advances to improve monitoring and compliance</a:t>
            </a:r>
          </a:p>
        </p:txBody>
      </p:sp>
    </p:spTree>
    <p:extLst>
      <p:ext uri="{BB962C8B-B14F-4D97-AF65-F5344CB8AC3E}">
        <p14:creationId xmlns:p14="http://schemas.microsoft.com/office/powerpoint/2010/main" val="872885110"/>
      </p:ext>
    </p:extLst>
  </p:cSld>
  <p:clrMapOvr>
    <a:masterClrMapping/>
  </p:clrMapOvr>
  <mc:AlternateContent xmlns:mc="http://schemas.openxmlformats.org/markup-compatibility/2006" xmlns:p14="http://schemas.microsoft.com/office/powerpoint/2010/main">
    <mc:Choice Requires="p14">
      <p:transition spd="slow" p14:dur="2000" advTm="69628"/>
    </mc:Choice>
    <mc:Fallback xmlns="">
      <p:transition spd="slow" advTm="696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01C0-8775-9A45-A0DB-6822F5E6CE56}"/>
              </a:ext>
            </a:extLst>
          </p:cNvPr>
          <p:cNvSpPr>
            <a:spLocks noGrp="1"/>
          </p:cNvSpPr>
          <p:nvPr>
            <p:ph type="title"/>
          </p:nvPr>
        </p:nvSpPr>
        <p:spPr>
          <a:xfrm>
            <a:off x="463296" y="211757"/>
            <a:ext cx="11338560" cy="866272"/>
          </a:xfrm>
        </p:spPr>
        <p:txBody>
          <a:bodyPr>
            <a:noAutofit/>
          </a:bodyPr>
          <a:lstStyle/>
          <a:p>
            <a:r>
              <a:rPr lang="en-US" sz="3200" dirty="0">
                <a:solidFill>
                  <a:srgbClr val="007396"/>
                </a:solidFill>
              </a:rPr>
              <a:t>Effect of CSNP Enrollment on Outcomes </a:t>
            </a:r>
            <a:br>
              <a:rPr lang="en-US" sz="3200" dirty="0">
                <a:solidFill>
                  <a:srgbClr val="007396"/>
                </a:solidFill>
              </a:rPr>
            </a:br>
            <a:r>
              <a:rPr lang="en-US" sz="3200" dirty="0">
                <a:solidFill>
                  <a:srgbClr val="007396"/>
                </a:solidFill>
              </a:rPr>
              <a:t>for Medicare Beneficiaries with Diabetes</a:t>
            </a:r>
            <a:endParaRPr lang="en-US" sz="3200" dirty="0"/>
          </a:p>
        </p:txBody>
      </p:sp>
      <p:sp>
        <p:nvSpPr>
          <p:cNvPr id="3" name="Content Placeholder 2">
            <a:extLst>
              <a:ext uri="{FF2B5EF4-FFF2-40B4-BE49-F238E27FC236}">
                <a16:creationId xmlns:a16="http://schemas.microsoft.com/office/drawing/2014/main" id="{8F9ABB26-E77C-2C45-81BC-EA7B039F2D0F}"/>
              </a:ext>
            </a:extLst>
          </p:cNvPr>
          <p:cNvSpPr>
            <a:spLocks noGrp="1"/>
          </p:cNvSpPr>
          <p:nvPr>
            <p:ph sz="half" idx="1"/>
          </p:nvPr>
        </p:nvSpPr>
        <p:spPr>
          <a:xfrm>
            <a:off x="439838" y="1442166"/>
            <a:ext cx="11340484" cy="4521308"/>
          </a:xfrm>
        </p:spPr>
        <p:txBody>
          <a:bodyPr/>
          <a:lstStyle/>
          <a:p>
            <a:r>
              <a:rPr lang="en-US" sz="2000" dirty="0">
                <a:latin typeface="+mn-lt"/>
              </a:rPr>
              <a:t>Diabetic Medicare beneficiaries who are enrolled in CSNPs experience better outcomes than they would in non-specialized Medicare Advantage plans. Using a claims-based approach to compare beneficiary outcomes on five clinical and utilization measures,</a:t>
            </a:r>
            <a:r>
              <a:rPr lang="en-US" sz="2000" dirty="0">
                <a:solidFill>
                  <a:srgbClr val="0070C0"/>
                </a:solidFill>
                <a:latin typeface="+mn-lt"/>
              </a:rPr>
              <a:t> </a:t>
            </a:r>
            <a:r>
              <a:rPr lang="en-US" sz="2000" dirty="0">
                <a:latin typeface="+mn-lt"/>
              </a:rPr>
              <a:t>Avalere</a:t>
            </a:r>
            <a:r>
              <a:rPr lang="en-US" sz="2000" dirty="0">
                <a:solidFill>
                  <a:srgbClr val="0070C0"/>
                </a:solidFill>
                <a:latin typeface="+mn-lt"/>
              </a:rPr>
              <a:t> </a:t>
            </a:r>
            <a:r>
              <a:rPr lang="en-US" sz="2000" dirty="0">
                <a:latin typeface="+mn-lt"/>
              </a:rPr>
              <a:t>found that enrollees in a diabetes-focused CSNP were: </a:t>
            </a:r>
          </a:p>
          <a:p>
            <a:pPr marL="342900" indent="-342900">
              <a:buFont typeface="Wingdings" pitchFamily="2" charset="2"/>
              <a:buChar char="v"/>
            </a:pPr>
            <a:r>
              <a:rPr lang="en-US" sz="2000" dirty="0">
                <a:latin typeface="+mn-lt"/>
              </a:rPr>
              <a:t>22% more likely to have a primary care visit </a:t>
            </a:r>
          </a:p>
          <a:p>
            <a:pPr marL="342900" indent="-342900">
              <a:buFont typeface="Wingdings" pitchFamily="2" charset="2"/>
              <a:buChar char="v"/>
            </a:pPr>
            <a:r>
              <a:rPr lang="en-US" sz="2000" dirty="0">
                <a:latin typeface="+mn-lt"/>
              </a:rPr>
              <a:t>10% more likely to receive appropriate diabetes testing </a:t>
            </a:r>
          </a:p>
          <a:p>
            <a:pPr marL="342900" indent="-342900">
              <a:buFont typeface="Wingdings" pitchFamily="2" charset="2"/>
              <a:buChar char="v"/>
            </a:pPr>
            <a:r>
              <a:rPr lang="en-US" sz="2000" dirty="0">
                <a:latin typeface="+mn-lt"/>
              </a:rPr>
              <a:t>38% less likely to have an inpatient hospital admission </a:t>
            </a:r>
          </a:p>
          <a:p>
            <a:pPr marL="342900" indent="-342900">
              <a:buFont typeface="Wingdings" pitchFamily="2" charset="2"/>
              <a:buChar char="v"/>
            </a:pPr>
            <a:r>
              <a:rPr lang="en-US" sz="2000" dirty="0">
                <a:latin typeface="+mn-lt"/>
              </a:rPr>
              <a:t>32% less likely to have a readmission</a:t>
            </a:r>
          </a:p>
          <a:p>
            <a:pPr marL="342900" indent="-342900">
              <a:buFont typeface="Wingdings" pitchFamily="2" charset="2"/>
              <a:buChar char="v"/>
            </a:pPr>
            <a:r>
              <a:rPr lang="en-US" sz="2000" dirty="0">
                <a:latin typeface="+mn-lt"/>
              </a:rPr>
              <a:t>6%  more likely to fill (and refill) a prescription for an antidiabetic medication </a:t>
            </a:r>
            <a:br>
              <a:rPr lang="en-US" sz="2000" dirty="0">
                <a:latin typeface="+mn-lt"/>
              </a:rPr>
            </a:br>
            <a:endParaRPr lang="en-US" sz="200" dirty="0">
              <a:latin typeface="+mn-lt"/>
            </a:endParaRPr>
          </a:p>
          <a:p>
            <a:r>
              <a:rPr lang="en-US" sz="2000" dirty="0">
                <a:latin typeface="+mn-lt"/>
              </a:rPr>
              <a:t>These findings held true when controlling for expected differences in enrollees’ demographics and health status. The analysis suggests that CSNPs can improve outcomes for beneficiaries with diabetes compared to non-SNPs. </a:t>
            </a:r>
          </a:p>
        </p:txBody>
      </p:sp>
    </p:spTree>
    <p:extLst>
      <p:ext uri="{BB962C8B-B14F-4D97-AF65-F5344CB8AC3E}">
        <p14:creationId xmlns:p14="http://schemas.microsoft.com/office/powerpoint/2010/main" val="2227349962"/>
      </p:ext>
    </p:extLst>
  </p:cSld>
  <p:clrMapOvr>
    <a:masterClrMapping/>
  </p:clrMapOvr>
  <mc:AlternateContent xmlns:mc="http://schemas.openxmlformats.org/markup-compatibility/2006" xmlns:p14="http://schemas.microsoft.com/office/powerpoint/2010/main">
    <mc:Choice Requires="p14">
      <p:transition spd="slow" p14:dur="2000" advTm="30734"/>
    </mc:Choice>
    <mc:Fallback xmlns="">
      <p:transition spd="slow" advTm="30734"/>
    </mc:Fallback>
  </mc:AlternateContent>
</p:sld>
</file>

<file path=ppt/theme/theme1.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07592"/>
      </a:accent1>
      <a:accent2>
        <a:srgbClr val="007396"/>
      </a:accent2>
      <a:accent3>
        <a:srgbClr val="A5A5A5"/>
      </a:accent3>
      <a:accent4>
        <a:srgbClr val="FFC000"/>
      </a:accent4>
      <a:accent5>
        <a:srgbClr val="5B9BD5"/>
      </a:accent5>
      <a:accent6>
        <a:srgbClr val="673065"/>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HTA_Broker Meeting_8-10-20" id="{4EB37EFA-38DE-7E45-B8ED-83DBE3FC1FE7}" vid="{3EC2C22A-219C-D143-A6A0-B138FC24E9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38d41d-9202-41b7-81c7-0d8403e01dab">
      <Terms xmlns="http://schemas.microsoft.com/office/infopath/2007/PartnerControls"/>
    </lcf76f155ced4ddcb4097134ff3c332f>
    <TaxCatchAll xmlns="7427c406-fa88-4425-9585-0385e99b04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A02DCC8354E4498DAEB6D37116DCF8" ma:contentTypeVersion="14" ma:contentTypeDescription="Create a new document." ma:contentTypeScope="" ma:versionID="0776bfdf6f8a664da1864fb061916545">
  <xsd:schema xmlns:xsd="http://www.w3.org/2001/XMLSchema" xmlns:xs="http://www.w3.org/2001/XMLSchema" xmlns:p="http://schemas.microsoft.com/office/2006/metadata/properties" xmlns:ns2="3838d41d-9202-41b7-81c7-0d8403e01dab" xmlns:ns3="7427c406-fa88-4425-9585-0385e99b043d" targetNamespace="http://schemas.microsoft.com/office/2006/metadata/properties" ma:root="true" ma:fieldsID="56b5b51988873956dd198623c961aad1" ns2:_="" ns3:_="">
    <xsd:import namespace="3838d41d-9202-41b7-81c7-0d8403e01dab"/>
    <xsd:import namespace="7427c406-fa88-4425-9585-0385e99b04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8d41d-9202-41b7-81c7-0d8403e01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77cda29-e4d4-4758-9a55-bf683cd05ff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7c406-fa88-4425-9585-0385e99b043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562ae5e-2b8e-4ffd-802d-106633d64313}" ma:internalName="TaxCatchAll" ma:showField="CatchAllData" ma:web="7427c406-fa88-4425-9585-0385e99b043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1B586F-220B-43B9-A7C6-A18905A2C3A2}">
  <ds:schemaRefs>
    <ds:schemaRef ds:uri="http://schemas.microsoft.com/office/infopath/2007/PartnerControls"/>
    <ds:schemaRef ds:uri="b0b477a2-9ccd-40ea-85c7-a3c2093a6870"/>
    <ds:schemaRef ds:uri="http://www.w3.org/XML/1998/namespace"/>
    <ds:schemaRef ds:uri="http://schemas.microsoft.com/sharepoint/v3"/>
    <ds:schemaRef ds:uri="http://purl.org/dc/dcmitype/"/>
    <ds:schemaRef ds:uri="http://schemas.microsoft.com/office/2006/metadata/properties"/>
    <ds:schemaRef ds:uri="http://purl.org/dc/terms/"/>
    <ds:schemaRef ds:uri="http://schemas.microsoft.com/office/2006/documentManagement/types"/>
    <ds:schemaRef ds:uri="c00a8079-9391-44d9-8096-c38b87537936"/>
    <ds:schemaRef ds:uri="http://purl.org/dc/elements/1.1/"/>
    <ds:schemaRef ds:uri="http://schemas.openxmlformats.org/package/2006/metadata/core-properties"/>
    <ds:schemaRef ds:uri="3838d41d-9202-41b7-81c7-0d8403e01dab"/>
    <ds:schemaRef ds:uri="7427c406-fa88-4425-9585-0385e99b043d"/>
  </ds:schemaRefs>
</ds:datastoreItem>
</file>

<file path=customXml/itemProps2.xml><?xml version="1.0" encoding="utf-8"?>
<ds:datastoreItem xmlns:ds="http://schemas.openxmlformats.org/officeDocument/2006/customXml" ds:itemID="{396E0B67-A961-4905-B420-485E21F5228F}">
  <ds:schemaRefs>
    <ds:schemaRef ds:uri="http://schemas.microsoft.com/sharepoint/v3/contenttype/forms"/>
  </ds:schemaRefs>
</ds:datastoreItem>
</file>

<file path=customXml/itemProps3.xml><?xml version="1.0" encoding="utf-8"?>
<ds:datastoreItem xmlns:ds="http://schemas.openxmlformats.org/officeDocument/2006/customXml" ds:itemID="{4FA141AA-3DF7-4F7B-89CA-78E3FF1F5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38d41d-9202-41b7-81c7-0d8403e01dab"/>
    <ds:schemaRef ds:uri="7427c406-fa88-4425-9585-0385e99b0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6843</TotalTime>
  <Words>3865</Words>
  <Application>Microsoft Macintosh PowerPoint</Application>
  <PresentationFormat>Widescreen</PresentationFormat>
  <Paragraphs>363</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vt:lpstr>
      <vt:lpstr>Calibri</vt:lpstr>
      <vt:lpstr>System Font Regular</vt:lpstr>
      <vt:lpstr>Times New Roman</vt:lpstr>
      <vt:lpstr>Wingdings</vt:lpstr>
      <vt:lpstr>1_Office Theme</vt:lpstr>
      <vt:lpstr>Provider Chronic Special Needs Plan Education </vt:lpstr>
      <vt:lpstr>Learning Goals</vt:lpstr>
      <vt:lpstr>Medicare Advantage and HealthTeam Advantage</vt:lpstr>
      <vt:lpstr>Ownership &amp; Operations</vt:lpstr>
      <vt:lpstr>Characteristics of Special Needs Plans</vt:lpstr>
      <vt:lpstr>The CMS List of 15 SNP-specific Chronic Conditions</vt:lpstr>
      <vt:lpstr>HTA’s Diabetes &amp; Heart Care HMO CSNP</vt:lpstr>
      <vt:lpstr>Customer Value Proposition</vt:lpstr>
      <vt:lpstr>Effect of CSNP Enrollment on Outcomes  for Medicare Beneficiaries with Diabetes</vt:lpstr>
      <vt:lpstr>CMS Model of Care (MOC) Training Requirements </vt:lpstr>
      <vt:lpstr>Every SNP must have a Model of Care (MOC)</vt:lpstr>
      <vt:lpstr>MOC Element #1</vt:lpstr>
      <vt:lpstr>MOC Element #2</vt:lpstr>
      <vt:lpstr>PowerPoint Presentation</vt:lpstr>
      <vt:lpstr>Health Risk Assessment Tool</vt:lpstr>
      <vt:lpstr>Health Risk Assessments (HRAs) and Individual Care Plans (ICPs)</vt:lpstr>
      <vt:lpstr>Key Triggers from HRAT and Historic UM Data to Identify High Risk Members</vt:lpstr>
      <vt:lpstr>PowerPoint Presentation</vt:lpstr>
      <vt:lpstr>Individualized Care Plans (ICPs)</vt:lpstr>
      <vt:lpstr>Member Education and Outreach</vt:lpstr>
      <vt:lpstr>Interdisciplinary Care Team</vt:lpstr>
      <vt:lpstr>MOC Element #3</vt:lpstr>
      <vt:lpstr>HTA Clinical Practice Guidelines</vt:lpstr>
      <vt:lpstr>MOC Element #4</vt:lpstr>
      <vt:lpstr>Measurable Goal Examples</vt:lpstr>
      <vt:lpstr>Communication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Ahlgren</dc:creator>
  <cp:lastModifiedBy>Celeste Tellado</cp:lastModifiedBy>
  <cp:revision>100</cp:revision>
  <cp:lastPrinted>2020-12-21T18:50:34Z</cp:lastPrinted>
  <dcterms:created xsi:type="dcterms:W3CDTF">1601-01-01T00:00:00Z</dcterms:created>
  <dcterms:modified xsi:type="dcterms:W3CDTF">2024-01-31T14:02:04Z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0x010100B6A02DCC8354E4498DAEB6D37116DCF8</vt:lpwstr>
  </property>
  <property fmtid="{D5CDD505-2E9C-101B-9397-08002B2CF9AE}" pid="3" name="MediaServiceImageTags">
    <vt:lpwstr/>
  </property>
</Properties>
</file>