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 id="2147483678" r:id="rId5"/>
    <p:sldMasterId id="2147483683" r:id="rId6"/>
    <p:sldMasterId id="2147483693" r:id="rId7"/>
    <p:sldMasterId id="2147483690" r:id="rId8"/>
    <p:sldMasterId id="2147483696" r:id="rId9"/>
    <p:sldMasterId id="2147483648" r:id="rId10"/>
    <p:sldMasterId id="2147483698" r:id="rId11"/>
    <p:sldMasterId id="2147483700" r:id="rId12"/>
  </p:sldMasterIdLst>
  <p:notesMasterIdLst>
    <p:notesMasterId r:id="rId48"/>
  </p:notesMasterIdLst>
  <p:handoutMasterIdLst>
    <p:handoutMasterId r:id="rId49"/>
  </p:handoutMasterIdLst>
  <p:sldIdLst>
    <p:sldId id="260" r:id="rId13"/>
    <p:sldId id="265" r:id="rId14"/>
    <p:sldId id="266" r:id="rId15"/>
    <p:sldId id="259" r:id="rId16"/>
    <p:sldId id="267" r:id="rId17"/>
    <p:sldId id="268" r:id="rId18"/>
    <p:sldId id="269" r:id="rId19"/>
    <p:sldId id="286" r:id="rId20"/>
    <p:sldId id="271" r:id="rId21"/>
    <p:sldId id="287" r:id="rId22"/>
    <p:sldId id="273" r:id="rId23"/>
    <p:sldId id="306" r:id="rId24"/>
    <p:sldId id="288" r:id="rId25"/>
    <p:sldId id="293" r:id="rId26"/>
    <p:sldId id="307" r:id="rId27"/>
    <p:sldId id="294" r:id="rId28"/>
    <p:sldId id="292" r:id="rId29"/>
    <p:sldId id="295" r:id="rId30"/>
    <p:sldId id="296" r:id="rId31"/>
    <p:sldId id="298" r:id="rId32"/>
    <p:sldId id="299" r:id="rId33"/>
    <p:sldId id="282" r:id="rId34"/>
    <p:sldId id="300" r:id="rId35"/>
    <p:sldId id="308" r:id="rId36"/>
    <p:sldId id="284" r:id="rId37"/>
    <p:sldId id="289" r:id="rId38"/>
    <p:sldId id="290" r:id="rId39"/>
    <p:sldId id="301" r:id="rId40"/>
    <p:sldId id="302" r:id="rId41"/>
    <p:sldId id="309" r:id="rId42"/>
    <p:sldId id="303" r:id="rId43"/>
    <p:sldId id="291" r:id="rId44"/>
    <p:sldId id="304" r:id="rId45"/>
    <p:sldId id="305" r:id="rId46"/>
    <p:sldId id="26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9E"/>
    <a:srgbClr val="4A4D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13E9F9-5193-41CF-B412-31DC0DDE466F}" v="25" dt="2026-03-04T22:46:55.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4" autoAdjust="0"/>
    <p:restoredTop sz="80050" autoAdjust="0"/>
  </p:normalViewPr>
  <p:slideViewPr>
    <p:cSldViewPr snapToGrid="0" snapToObjects="1">
      <p:cViewPr varScale="1">
        <p:scale>
          <a:sx n="56" d="100"/>
          <a:sy n="56" d="100"/>
        </p:scale>
        <p:origin x="904" y="48"/>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97" d="100"/>
          <a:sy n="97" d="100"/>
        </p:scale>
        <p:origin x="3120"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 Id="rId5" Type="http://schemas.openxmlformats.org/officeDocument/2006/relationships/image" Target="../media/image17.sv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5" Type="http://schemas.openxmlformats.org/officeDocument/2006/relationships/image" Target="../media/image24.sv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 Id="rId5" Type="http://schemas.openxmlformats.org/officeDocument/2006/relationships/image" Target="../media/image17.sv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5" Type="http://schemas.openxmlformats.org/officeDocument/2006/relationships/image" Target="../media/image24.sv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20AAF6-BB25-4BEB-A92F-910778AD9EE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5E8E5FC-3801-431B-9953-D708367707CF}">
      <dgm:prSet/>
      <dgm:spPr/>
      <dgm:t>
        <a:bodyPr/>
        <a:lstStyle/>
        <a:p>
          <a:r>
            <a:rPr lang="en-US" b="0" i="0">
              <a:latin typeface="Arial" panose="020B0604020202020204" pitchFamily="34" charset="0"/>
              <a:cs typeface="Arial" panose="020B0604020202020204" pitchFamily="34" charset="0"/>
            </a:rPr>
            <a:t>Medicare Advantage (MA), also known as "Part C", is a type of health plan that provides all the benefits of Original Medicare (Part A and Part B) and often includes prescription drug coverage (Part D).</a:t>
          </a:r>
          <a:endParaRPr lang="en-US">
            <a:latin typeface="Arial" panose="020B0604020202020204" pitchFamily="34" charset="0"/>
            <a:cs typeface="Arial" panose="020B0604020202020204" pitchFamily="34" charset="0"/>
          </a:endParaRPr>
        </a:p>
      </dgm:t>
    </dgm:pt>
    <dgm:pt modelId="{6E46F0C2-1B70-4DC5-86AE-AA2E56C7C964}" type="parTrans" cxnId="{7387CBF3-4E83-4B51-9726-6596EEEA97ED}">
      <dgm:prSet/>
      <dgm:spPr/>
      <dgm:t>
        <a:bodyPr/>
        <a:lstStyle/>
        <a:p>
          <a:endParaRPr lang="en-US"/>
        </a:p>
      </dgm:t>
    </dgm:pt>
    <dgm:pt modelId="{67C64EBB-BA29-48B1-A7D3-46EE7DD49880}" type="sibTrans" cxnId="{7387CBF3-4E83-4B51-9726-6596EEEA97ED}">
      <dgm:prSet/>
      <dgm:spPr/>
      <dgm:t>
        <a:bodyPr/>
        <a:lstStyle/>
        <a:p>
          <a:endParaRPr lang="en-US"/>
        </a:p>
      </dgm:t>
    </dgm:pt>
    <dgm:pt modelId="{D658C193-FAB3-4A00-AD27-8E2AB1C8E467}">
      <dgm:prSet/>
      <dgm:spPr/>
      <dgm:t>
        <a:bodyPr/>
        <a:lstStyle/>
        <a:p>
          <a:r>
            <a:rPr lang="en-US" dirty="0">
              <a:latin typeface="Arial" panose="020B0604020202020204" pitchFamily="34" charset="0"/>
              <a:cs typeface="Arial" panose="020B0604020202020204" pitchFamily="34" charset="0"/>
            </a:rPr>
            <a:t>Conducting business as HealthTeam Advantage, Care N’ Care Insurance Company of North Carolina, Inc., is owned by Cone Health. Cone Health became a part of Risant Health, a nonprofit organization created by Kaiser Foundation Hospitals at the end of 2024.</a:t>
          </a:r>
        </a:p>
      </dgm:t>
    </dgm:pt>
    <dgm:pt modelId="{58443D10-25B7-4479-8774-9AD6BAA8C44F}" type="parTrans" cxnId="{5B5BEBB8-C212-4D24-B3B4-4C7911854789}">
      <dgm:prSet/>
      <dgm:spPr/>
      <dgm:t>
        <a:bodyPr/>
        <a:lstStyle/>
        <a:p>
          <a:endParaRPr lang="en-US"/>
        </a:p>
      </dgm:t>
    </dgm:pt>
    <dgm:pt modelId="{B4CEF109-F092-439D-9116-4287A4840C08}" type="sibTrans" cxnId="{5B5BEBB8-C212-4D24-B3B4-4C7911854789}">
      <dgm:prSet/>
      <dgm:spPr/>
      <dgm:t>
        <a:bodyPr/>
        <a:lstStyle/>
        <a:p>
          <a:endParaRPr lang="en-US"/>
        </a:p>
      </dgm:t>
    </dgm:pt>
    <dgm:pt modelId="{5130091D-1E8B-4164-8CBF-F6930F384C16}">
      <dgm:prSet/>
      <dgm:spPr/>
      <dgm:t>
        <a:bodyPr/>
        <a:lstStyle/>
        <a:p>
          <a:r>
            <a:rPr lang="en-US" dirty="0">
              <a:latin typeface="Arial" panose="020B0604020202020204" pitchFamily="34" charset="0"/>
              <a:cs typeface="Arial" panose="020B0604020202020204" pitchFamily="34" charset="0"/>
            </a:rPr>
            <a:t>HealthTeam Advantage incorporated in 2015 and entered the Greensboro Medicare Advantage marketing in 2016 offering plans in 4 North Carolina counties. Since then, the company has grown and now provides coverage for more than 22,000 members throughout 33 North Carolina counties based on plan selected.</a:t>
          </a:r>
        </a:p>
      </dgm:t>
    </dgm:pt>
    <dgm:pt modelId="{FDD905D3-88C1-4F8E-9858-586DE49A9606}" type="parTrans" cxnId="{6D4BE4DB-2101-45F8-8181-F262BB6BE39F}">
      <dgm:prSet/>
      <dgm:spPr/>
      <dgm:t>
        <a:bodyPr/>
        <a:lstStyle/>
        <a:p>
          <a:endParaRPr lang="en-US"/>
        </a:p>
      </dgm:t>
    </dgm:pt>
    <dgm:pt modelId="{4F2159BA-BB47-448D-815C-C1D80795183B}" type="sibTrans" cxnId="{6D4BE4DB-2101-45F8-8181-F262BB6BE39F}">
      <dgm:prSet/>
      <dgm:spPr/>
      <dgm:t>
        <a:bodyPr/>
        <a:lstStyle/>
        <a:p>
          <a:endParaRPr lang="en-US"/>
        </a:p>
      </dgm:t>
    </dgm:pt>
    <dgm:pt modelId="{3B8C18D5-0B1B-4DAE-B962-6B4F209C09CB}">
      <dgm:prSet/>
      <dgm:spPr/>
      <dgm:t>
        <a:bodyPr/>
        <a:lstStyle/>
        <a:p>
          <a:r>
            <a:rPr lang="en-US" dirty="0">
              <a:latin typeface="Arial" panose="020B0604020202020204" pitchFamily="34" charset="0"/>
              <a:cs typeface="Arial" panose="020B0604020202020204" pitchFamily="34" charset="0"/>
            </a:rPr>
            <a:t>HealthTeam Advantage Diabetes &amp; Heart Care (HMO C-SNP) plan is currently available in 7 North Carolina counties: Alamance, Davidson, Davie, Forsyth, Guilford, Randolph, and Rockingham counties. </a:t>
          </a:r>
        </a:p>
      </dgm:t>
    </dgm:pt>
    <dgm:pt modelId="{68839D13-7C46-4A91-9D63-03CA907400D3}" type="parTrans" cxnId="{D60A6C39-EDF2-42CC-9070-68F8720CC1CA}">
      <dgm:prSet/>
      <dgm:spPr/>
      <dgm:t>
        <a:bodyPr/>
        <a:lstStyle/>
        <a:p>
          <a:endParaRPr lang="en-US"/>
        </a:p>
      </dgm:t>
    </dgm:pt>
    <dgm:pt modelId="{4CF05321-CD9C-4293-85D3-3A075478300E}" type="sibTrans" cxnId="{D60A6C39-EDF2-42CC-9070-68F8720CC1CA}">
      <dgm:prSet/>
      <dgm:spPr/>
      <dgm:t>
        <a:bodyPr/>
        <a:lstStyle/>
        <a:p>
          <a:endParaRPr lang="en-US"/>
        </a:p>
      </dgm:t>
    </dgm:pt>
    <dgm:pt modelId="{C37D63D8-1392-4C44-99E4-7499E0781CCA}">
      <dgm:prSet/>
      <dgm:spPr/>
      <dgm:t>
        <a:bodyPr/>
        <a:lstStyle/>
        <a:p>
          <a:r>
            <a:rPr lang="en-US" dirty="0">
              <a:latin typeface="Arial" panose="020B0604020202020204" pitchFamily="34" charset="0"/>
              <a:cs typeface="Arial" panose="020B0604020202020204" pitchFamily="34" charset="0"/>
            </a:rPr>
            <a:t>HealthTeam Advantage offers 5 Medicare Advantage plans. 4 Medicare Advantage Preferred Provider Organization (PPO) plans and one Medicare Advantage Health Maintenance Organization Chronic Special Needs (HMO C-SNP) Plan with membership more than 19,000 in our PPO plans and more than 3,600 HMO C-SNP plan members.</a:t>
          </a:r>
        </a:p>
      </dgm:t>
    </dgm:pt>
    <dgm:pt modelId="{309C29FB-DE9E-4257-A24E-C2C7E2402781}" type="parTrans" cxnId="{0ADC34B2-0B43-4358-B89B-0B39D478DD22}">
      <dgm:prSet/>
      <dgm:spPr/>
      <dgm:t>
        <a:bodyPr/>
        <a:lstStyle/>
        <a:p>
          <a:endParaRPr lang="en-US"/>
        </a:p>
      </dgm:t>
    </dgm:pt>
    <dgm:pt modelId="{DCC938B0-5F47-4C62-9330-4C16EB121BF9}" type="sibTrans" cxnId="{0ADC34B2-0B43-4358-B89B-0B39D478DD22}">
      <dgm:prSet/>
      <dgm:spPr/>
      <dgm:t>
        <a:bodyPr/>
        <a:lstStyle/>
        <a:p>
          <a:endParaRPr lang="en-US"/>
        </a:p>
      </dgm:t>
    </dgm:pt>
    <dgm:pt modelId="{1304AB58-33D9-4304-A578-2ECA3949B724}" type="pres">
      <dgm:prSet presAssocID="{5520AAF6-BB25-4BEB-A92F-910778AD9EE9}" presName="root" presStyleCnt="0">
        <dgm:presLayoutVars>
          <dgm:dir/>
          <dgm:resizeHandles val="exact"/>
        </dgm:presLayoutVars>
      </dgm:prSet>
      <dgm:spPr/>
    </dgm:pt>
    <dgm:pt modelId="{B53556C9-A2E6-4369-99E6-20D01612F50D}" type="pres">
      <dgm:prSet presAssocID="{D5E8E5FC-3801-431B-9953-D708367707CF}" presName="compNode" presStyleCnt="0"/>
      <dgm:spPr/>
    </dgm:pt>
    <dgm:pt modelId="{26B24CDE-BEA3-4B7F-90A9-027D0F6A4FF8}" type="pres">
      <dgm:prSet presAssocID="{D5E8E5FC-3801-431B-9953-D708367707CF}" presName="bgRect" presStyleLbl="bgShp" presStyleIdx="0" presStyleCnt="5" custLinFactNeighborY="9022"/>
      <dgm:spPr/>
    </dgm:pt>
    <dgm:pt modelId="{88399C73-3DCF-484F-9ED7-D746F25D6158}" type="pres">
      <dgm:prSet presAssocID="{D5E8E5FC-3801-431B-9953-D708367707CF}"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ctor"/>
        </a:ext>
      </dgm:extLst>
    </dgm:pt>
    <dgm:pt modelId="{3029155A-0EF8-4588-ABEC-98653DC273AE}" type="pres">
      <dgm:prSet presAssocID="{D5E8E5FC-3801-431B-9953-D708367707CF}" presName="spaceRect" presStyleCnt="0"/>
      <dgm:spPr/>
    </dgm:pt>
    <dgm:pt modelId="{1016EF3F-C347-4F8C-BAF9-93639D73280E}" type="pres">
      <dgm:prSet presAssocID="{D5E8E5FC-3801-431B-9953-D708367707CF}" presName="parTx" presStyleLbl="revTx" presStyleIdx="0" presStyleCnt="5">
        <dgm:presLayoutVars>
          <dgm:chMax val="0"/>
          <dgm:chPref val="0"/>
        </dgm:presLayoutVars>
      </dgm:prSet>
      <dgm:spPr/>
    </dgm:pt>
    <dgm:pt modelId="{49C6D364-DE2A-4E0F-996B-42A6B4F3FC99}" type="pres">
      <dgm:prSet presAssocID="{67C64EBB-BA29-48B1-A7D3-46EE7DD49880}" presName="sibTrans" presStyleCnt="0"/>
      <dgm:spPr/>
    </dgm:pt>
    <dgm:pt modelId="{6410435E-9A63-4854-97E8-3189B4D33037}" type="pres">
      <dgm:prSet presAssocID="{5130091D-1E8B-4164-8CBF-F6930F384C16}" presName="compNode" presStyleCnt="0"/>
      <dgm:spPr/>
    </dgm:pt>
    <dgm:pt modelId="{924043E3-1EAB-4B56-A0F1-D39332F45434}" type="pres">
      <dgm:prSet presAssocID="{5130091D-1E8B-4164-8CBF-F6930F384C16}" presName="bgRect" presStyleLbl="bgShp" presStyleIdx="1" presStyleCnt="5" custLinFactNeighborY="7920"/>
      <dgm:spPr/>
    </dgm:pt>
    <dgm:pt modelId="{C4B249F9-B8A7-4D4A-AA0E-25E5B093FF12}" type="pres">
      <dgm:prSet presAssocID="{5130091D-1E8B-4164-8CBF-F6930F384C16}"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D1AF45E7-D259-40C7-A228-7A84E7B62D2E}" type="pres">
      <dgm:prSet presAssocID="{5130091D-1E8B-4164-8CBF-F6930F384C16}" presName="spaceRect" presStyleCnt="0"/>
      <dgm:spPr/>
    </dgm:pt>
    <dgm:pt modelId="{F8CB92BB-6135-4723-81A8-28F520F595B4}" type="pres">
      <dgm:prSet presAssocID="{5130091D-1E8B-4164-8CBF-F6930F384C16}" presName="parTx" presStyleLbl="revTx" presStyleIdx="1" presStyleCnt="5">
        <dgm:presLayoutVars>
          <dgm:chMax val="0"/>
          <dgm:chPref val="0"/>
        </dgm:presLayoutVars>
      </dgm:prSet>
      <dgm:spPr/>
    </dgm:pt>
    <dgm:pt modelId="{3E8F80BE-CB57-467A-893C-F5894512BAD4}" type="pres">
      <dgm:prSet presAssocID="{4F2159BA-BB47-448D-815C-C1D80795183B}" presName="sibTrans" presStyleCnt="0"/>
      <dgm:spPr/>
    </dgm:pt>
    <dgm:pt modelId="{3B40A469-AA85-4003-B038-19245CFAD8F8}" type="pres">
      <dgm:prSet presAssocID="{D658C193-FAB3-4A00-AD27-8E2AB1C8E467}" presName="compNode" presStyleCnt="0"/>
      <dgm:spPr/>
    </dgm:pt>
    <dgm:pt modelId="{7870C968-98EE-4359-BA7F-BD7E73E9A19A}" type="pres">
      <dgm:prSet presAssocID="{D658C193-FAB3-4A00-AD27-8E2AB1C8E467}" presName="bgRect" presStyleLbl="bgShp" presStyleIdx="2" presStyleCnt="5" custLinFactNeighborY="4097"/>
      <dgm:spPr/>
    </dgm:pt>
    <dgm:pt modelId="{19082CCE-DC27-4D8E-B9C0-80B94DDB7DAD}" type="pres">
      <dgm:prSet presAssocID="{D658C193-FAB3-4A00-AD27-8E2AB1C8E467}"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ffice Worker"/>
        </a:ext>
      </dgm:extLst>
    </dgm:pt>
    <dgm:pt modelId="{963A8673-08A3-49BA-9392-F03ABA9BE0CB}" type="pres">
      <dgm:prSet presAssocID="{D658C193-FAB3-4A00-AD27-8E2AB1C8E467}" presName="spaceRect" presStyleCnt="0"/>
      <dgm:spPr/>
    </dgm:pt>
    <dgm:pt modelId="{F3BA1AD6-DC77-4D5C-AAB5-9D0AF63F4AC7}" type="pres">
      <dgm:prSet presAssocID="{D658C193-FAB3-4A00-AD27-8E2AB1C8E467}" presName="parTx" presStyleLbl="revTx" presStyleIdx="2" presStyleCnt="5">
        <dgm:presLayoutVars>
          <dgm:chMax val="0"/>
          <dgm:chPref val="0"/>
        </dgm:presLayoutVars>
      </dgm:prSet>
      <dgm:spPr/>
    </dgm:pt>
    <dgm:pt modelId="{19C868CA-6C9F-4589-97B0-90670E1C4A82}" type="pres">
      <dgm:prSet presAssocID="{B4CEF109-F092-439D-9116-4287A4840C08}" presName="sibTrans" presStyleCnt="0"/>
      <dgm:spPr/>
    </dgm:pt>
    <dgm:pt modelId="{965FDF62-E657-493B-AA18-9AAD9F049175}" type="pres">
      <dgm:prSet presAssocID="{C37D63D8-1392-4C44-99E4-7499E0781CCA}" presName="compNode" presStyleCnt="0"/>
      <dgm:spPr/>
    </dgm:pt>
    <dgm:pt modelId="{2953B549-6C18-48C1-8163-40C35CAEEC1E}" type="pres">
      <dgm:prSet presAssocID="{C37D63D8-1392-4C44-99E4-7499E0781CCA}" presName="bgRect" presStyleLbl="bgShp" presStyleIdx="3" presStyleCnt="5" custLinFactNeighborY="12330"/>
      <dgm:spPr/>
    </dgm:pt>
    <dgm:pt modelId="{6630992B-C4B6-4DE3-9DC0-D0591734A555}" type="pres">
      <dgm:prSet presAssocID="{C37D63D8-1392-4C44-99E4-7499E0781CCA}"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3335BEA5-0BD7-416F-A147-9C6D480DC5CE}" type="pres">
      <dgm:prSet presAssocID="{C37D63D8-1392-4C44-99E4-7499E0781CCA}" presName="spaceRect" presStyleCnt="0"/>
      <dgm:spPr/>
    </dgm:pt>
    <dgm:pt modelId="{63803FE3-088E-4F6E-B45D-F088A76C954E}" type="pres">
      <dgm:prSet presAssocID="{C37D63D8-1392-4C44-99E4-7499E0781CCA}" presName="parTx" presStyleLbl="revTx" presStyleIdx="3" presStyleCnt="5" custLinFactNeighborX="1118" custLinFactNeighborY="3018">
        <dgm:presLayoutVars>
          <dgm:chMax val="0"/>
          <dgm:chPref val="0"/>
        </dgm:presLayoutVars>
      </dgm:prSet>
      <dgm:spPr/>
    </dgm:pt>
    <dgm:pt modelId="{F46361AF-4376-4DFB-BEE1-ABF3DAB699AF}" type="pres">
      <dgm:prSet presAssocID="{DCC938B0-5F47-4C62-9330-4C16EB121BF9}" presName="sibTrans" presStyleCnt="0"/>
      <dgm:spPr/>
    </dgm:pt>
    <dgm:pt modelId="{42F570DB-1DD4-40F9-B3C7-1EE8F175E54D}" type="pres">
      <dgm:prSet presAssocID="{3B8C18D5-0B1B-4DAE-B962-6B4F209C09CB}" presName="compNode" presStyleCnt="0"/>
      <dgm:spPr/>
    </dgm:pt>
    <dgm:pt modelId="{C57F970F-CF9D-43FA-8440-0851E22CD43D}" type="pres">
      <dgm:prSet presAssocID="{3B8C18D5-0B1B-4DAE-B962-6B4F209C09CB}" presName="bgRect" presStyleLbl="bgShp" presStyleIdx="4" presStyleCnt="5"/>
      <dgm:spPr/>
    </dgm:pt>
    <dgm:pt modelId="{D365DB41-4E12-44E9-9CAF-40D1D203D2BF}" type="pres">
      <dgm:prSet presAssocID="{3B8C18D5-0B1B-4DAE-B962-6B4F209C09CB}"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tream"/>
        </a:ext>
      </dgm:extLst>
    </dgm:pt>
    <dgm:pt modelId="{63D28A42-AFF0-4667-A2CA-3DD915184ABA}" type="pres">
      <dgm:prSet presAssocID="{3B8C18D5-0B1B-4DAE-B962-6B4F209C09CB}" presName="spaceRect" presStyleCnt="0"/>
      <dgm:spPr/>
    </dgm:pt>
    <dgm:pt modelId="{09AB33A6-F153-4BFE-BC7E-D6953CC56487}" type="pres">
      <dgm:prSet presAssocID="{3B8C18D5-0B1B-4DAE-B962-6B4F209C09CB}" presName="parTx" presStyleLbl="revTx" presStyleIdx="4" presStyleCnt="5">
        <dgm:presLayoutVars>
          <dgm:chMax val="0"/>
          <dgm:chPref val="0"/>
        </dgm:presLayoutVars>
      </dgm:prSet>
      <dgm:spPr/>
    </dgm:pt>
  </dgm:ptLst>
  <dgm:cxnLst>
    <dgm:cxn modelId="{E5AC9C09-5661-43C1-83D5-50E82A73D4D2}" type="presOf" srcId="{3B8C18D5-0B1B-4DAE-B962-6B4F209C09CB}" destId="{09AB33A6-F153-4BFE-BC7E-D6953CC56487}" srcOrd="0" destOrd="0" presId="urn:microsoft.com/office/officeart/2018/2/layout/IconVerticalSolidList"/>
    <dgm:cxn modelId="{81067B0B-055D-42AC-A202-4F0C5571529F}" type="presOf" srcId="{D658C193-FAB3-4A00-AD27-8E2AB1C8E467}" destId="{F3BA1AD6-DC77-4D5C-AAB5-9D0AF63F4AC7}" srcOrd="0" destOrd="0" presId="urn:microsoft.com/office/officeart/2018/2/layout/IconVerticalSolidList"/>
    <dgm:cxn modelId="{D60A6C39-EDF2-42CC-9070-68F8720CC1CA}" srcId="{5520AAF6-BB25-4BEB-A92F-910778AD9EE9}" destId="{3B8C18D5-0B1B-4DAE-B962-6B4F209C09CB}" srcOrd="4" destOrd="0" parTransId="{68839D13-7C46-4A91-9D63-03CA907400D3}" sibTransId="{4CF05321-CD9C-4293-85D3-3A075478300E}"/>
    <dgm:cxn modelId="{214500AB-A2AF-4E51-A1EE-0958E33AD55C}" type="presOf" srcId="{C37D63D8-1392-4C44-99E4-7499E0781CCA}" destId="{63803FE3-088E-4F6E-B45D-F088A76C954E}" srcOrd="0" destOrd="0" presId="urn:microsoft.com/office/officeart/2018/2/layout/IconVerticalSolidList"/>
    <dgm:cxn modelId="{0ADC34B2-0B43-4358-B89B-0B39D478DD22}" srcId="{5520AAF6-BB25-4BEB-A92F-910778AD9EE9}" destId="{C37D63D8-1392-4C44-99E4-7499E0781CCA}" srcOrd="3" destOrd="0" parTransId="{309C29FB-DE9E-4257-A24E-C2C7E2402781}" sibTransId="{DCC938B0-5F47-4C62-9330-4C16EB121BF9}"/>
    <dgm:cxn modelId="{5CBDD5B7-28E0-4E1B-A205-CB4C329149FE}" type="presOf" srcId="{5520AAF6-BB25-4BEB-A92F-910778AD9EE9}" destId="{1304AB58-33D9-4304-A578-2ECA3949B724}" srcOrd="0" destOrd="0" presId="urn:microsoft.com/office/officeart/2018/2/layout/IconVerticalSolidList"/>
    <dgm:cxn modelId="{5B5BEBB8-C212-4D24-B3B4-4C7911854789}" srcId="{5520AAF6-BB25-4BEB-A92F-910778AD9EE9}" destId="{D658C193-FAB3-4A00-AD27-8E2AB1C8E467}" srcOrd="2" destOrd="0" parTransId="{58443D10-25B7-4479-8774-9AD6BAA8C44F}" sibTransId="{B4CEF109-F092-439D-9116-4287A4840C08}"/>
    <dgm:cxn modelId="{ACCAC0CD-45F0-491F-ACE5-18A8E2DC8C90}" type="presOf" srcId="{D5E8E5FC-3801-431B-9953-D708367707CF}" destId="{1016EF3F-C347-4F8C-BAF9-93639D73280E}" srcOrd="0" destOrd="0" presId="urn:microsoft.com/office/officeart/2018/2/layout/IconVerticalSolidList"/>
    <dgm:cxn modelId="{6D4BE4DB-2101-45F8-8181-F262BB6BE39F}" srcId="{5520AAF6-BB25-4BEB-A92F-910778AD9EE9}" destId="{5130091D-1E8B-4164-8CBF-F6930F384C16}" srcOrd="1" destOrd="0" parTransId="{FDD905D3-88C1-4F8E-9858-586DE49A9606}" sibTransId="{4F2159BA-BB47-448D-815C-C1D80795183B}"/>
    <dgm:cxn modelId="{2D7F83ED-A91B-4431-9B37-AE40ECB73FB0}" type="presOf" srcId="{5130091D-1E8B-4164-8CBF-F6930F384C16}" destId="{F8CB92BB-6135-4723-81A8-28F520F595B4}" srcOrd="0" destOrd="0" presId="urn:microsoft.com/office/officeart/2018/2/layout/IconVerticalSolidList"/>
    <dgm:cxn modelId="{7387CBF3-4E83-4B51-9726-6596EEEA97ED}" srcId="{5520AAF6-BB25-4BEB-A92F-910778AD9EE9}" destId="{D5E8E5FC-3801-431B-9953-D708367707CF}" srcOrd="0" destOrd="0" parTransId="{6E46F0C2-1B70-4DC5-86AE-AA2E56C7C964}" sibTransId="{67C64EBB-BA29-48B1-A7D3-46EE7DD49880}"/>
    <dgm:cxn modelId="{368A00C7-1D58-4762-B39B-B2DBAA586907}" type="presParOf" srcId="{1304AB58-33D9-4304-A578-2ECA3949B724}" destId="{B53556C9-A2E6-4369-99E6-20D01612F50D}" srcOrd="0" destOrd="0" presId="urn:microsoft.com/office/officeart/2018/2/layout/IconVerticalSolidList"/>
    <dgm:cxn modelId="{569FF4E9-64C7-47D0-A8F2-27A1C2BC1F29}" type="presParOf" srcId="{B53556C9-A2E6-4369-99E6-20D01612F50D}" destId="{26B24CDE-BEA3-4B7F-90A9-027D0F6A4FF8}" srcOrd="0" destOrd="0" presId="urn:microsoft.com/office/officeart/2018/2/layout/IconVerticalSolidList"/>
    <dgm:cxn modelId="{7D0F5C9A-0866-4370-B448-EDF97BDD372D}" type="presParOf" srcId="{B53556C9-A2E6-4369-99E6-20D01612F50D}" destId="{88399C73-3DCF-484F-9ED7-D746F25D6158}" srcOrd="1" destOrd="0" presId="urn:microsoft.com/office/officeart/2018/2/layout/IconVerticalSolidList"/>
    <dgm:cxn modelId="{AEF80B67-DB46-44F4-A739-476BAD5A59D1}" type="presParOf" srcId="{B53556C9-A2E6-4369-99E6-20D01612F50D}" destId="{3029155A-0EF8-4588-ABEC-98653DC273AE}" srcOrd="2" destOrd="0" presId="urn:microsoft.com/office/officeart/2018/2/layout/IconVerticalSolidList"/>
    <dgm:cxn modelId="{F2AA650D-DCCF-422A-B1D3-3EF25D877162}" type="presParOf" srcId="{B53556C9-A2E6-4369-99E6-20D01612F50D}" destId="{1016EF3F-C347-4F8C-BAF9-93639D73280E}" srcOrd="3" destOrd="0" presId="urn:microsoft.com/office/officeart/2018/2/layout/IconVerticalSolidList"/>
    <dgm:cxn modelId="{036BBB9C-8BEF-47D9-84A8-CDE9B7C7F367}" type="presParOf" srcId="{1304AB58-33D9-4304-A578-2ECA3949B724}" destId="{49C6D364-DE2A-4E0F-996B-42A6B4F3FC99}" srcOrd="1" destOrd="0" presId="urn:microsoft.com/office/officeart/2018/2/layout/IconVerticalSolidList"/>
    <dgm:cxn modelId="{2E66C89C-3DE2-4C1C-A027-D387062454F3}" type="presParOf" srcId="{1304AB58-33D9-4304-A578-2ECA3949B724}" destId="{6410435E-9A63-4854-97E8-3189B4D33037}" srcOrd="2" destOrd="0" presId="urn:microsoft.com/office/officeart/2018/2/layout/IconVerticalSolidList"/>
    <dgm:cxn modelId="{701F51F4-7D26-47D5-AA75-75DF91077AEA}" type="presParOf" srcId="{6410435E-9A63-4854-97E8-3189B4D33037}" destId="{924043E3-1EAB-4B56-A0F1-D39332F45434}" srcOrd="0" destOrd="0" presId="urn:microsoft.com/office/officeart/2018/2/layout/IconVerticalSolidList"/>
    <dgm:cxn modelId="{D73481C4-550C-412B-A228-4A713D05DA6B}" type="presParOf" srcId="{6410435E-9A63-4854-97E8-3189B4D33037}" destId="{C4B249F9-B8A7-4D4A-AA0E-25E5B093FF12}" srcOrd="1" destOrd="0" presId="urn:microsoft.com/office/officeart/2018/2/layout/IconVerticalSolidList"/>
    <dgm:cxn modelId="{FEE3F91A-BAF3-413F-8E1C-FEC8AD211911}" type="presParOf" srcId="{6410435E-9A63-4854-97E8-3189B4D33037}" destId="{D1AF45E7-D259-40C7-A228-7A84E7B62D2E}" srcOrd="2" destOrd="0" presId="urn:microsoft.com/office/officeart/2018/2/layout/IconVerticalSolidList"/>
    <dgm:cxn modelId="{D4E0044C-32F2-45F5-90FC-D22C335940E5}" type="presParOf" srcId="{6410435E-9A63-4854-97E8-3189B4D33037}" destId="{F8CB92BB-6135-4723-81A8-28F520F595B4}" srcOrd="3" destOrd="0" presId="urn:microsoft.com/office/officeart/2018/2/layout/IconVerticalSolidList"/>
    <dgm:cxn modelId="{0B996647-5706-4708-A583-AE4FD2D7912D}" type="presParOf" srcId="{1304AB58-33D9-4304-A578-2ECA3949B724}" destId="{3E8F80BE-CB57-467A-893C-F5894512BAD4}" srcOrd="3" destOrd="0" presId="urn:microsoft.com/office/officeart/2018/2/layout/IconVerticalSolidList"/>
    <dgm:cxn modelId="{4034C67C-6033-42EC-8696-F327014E9735}" type="presParOf" srcId="{1304AB58-33D9-4304-A578-2ECA3949B724}" destId="{3B40A469-AA85-4003-B038-19245CFAD8F8}" srcOrd="4" destOrd="0" presId="urn:microsoft.com/office/officeart/2018/2/layout/IconVerticalSolidList"/>
    <dgm:cxn modelId="{DB03F48B-137C-4A84-A3D4-2B69C7861D2F}" type="presParOf" srcId="{3B40A469-AA85-4003-B038-19245CFAD8F8}" destId="{7870C968-98EE-4359-BA7F-BD7E73E9A19A}" srcOrd="0" destOrd="0" presId="urn:microsoft.com/office/officeart/2018/2/layout/IconVerticalSolidList"/>
    <dgm:cxn modelId="{FFA3BE5F-6725-45AC-908D-6AACA7CDA8E4}" type="presParOf" srcId="{3B40A469-AA85-4003-B038-19245CFAD8F8}" destId="{19082CCE-DC27-4D8E-B9C0-80B94DDB7DAD}" srcOrd="1" destOrd="0" presId="urn:microsoft.com/office/officeart/2018/2/layout/IconVerticalSolidList"/>
    <dgm:cxn modelId="{678E6500-C671-49DF-99C9-AE5A95FD4345}" type="presParOf" srcId="{3B40A469-AA85-4003-B038-19245CFAD8F8}" destId="{963A8673-08A3-49BA-9392-F03ABA9BE0CB}" srcOrd="2" destOrd="0" presId="urn:microsoft.com/office/officeart/2018/2/layout/IconVerticalSolidList"/>
    <dgm:cxn modelId="{0C0E0B8C-DC4E-4ADF-8D6A-9068824441CC}" type="presParOf" srcId="{3B40A469-AA85-4003-B038-19245CFAD8F8}" destId="{F3BA1AD6-DC77-4D5C-AAB5-9D0AF63F4AC7}" srcOrd="3" destOrd="0" presId="urn:microsoft.com/office/officeart/2018/2/layout/IconVerticalSolidList"/>
    <dgm:cxn modelId="{18AC62C5-3828-4F06-A2BB-E0C0F84C56A6}" type="presParOf" srcId="{1304AB58-33D9-4304-A578-2ECA3949B724}" destId="{19C868CA-6C9F-4589-97B0-90670E1C4A82}" srcOrd="5" destOrd="0" presId="urn:microsoft.com/office/officeart/2018/2/layout/IconVerticalSolidList"/>
    <dgm:cxn modelId="{CECB13BB-0987-4DF9-BE75-0FDC8E709E0A}" type="presParOf" srcId="{1304AB58-33D9-4304-A578-2ECA3949B724}" destId="{965FDF62-E657-493B-AA18-9AAD9F049175}" srcOrd="6" destOrd="0" presId="urn:microsoft.com/office/officeart/2018/2/layout/IconVerticalSolidList"/>
    <dgm:cxn modelId="{20F6A27F-641C-42C0-B08C-88EE3B46BA37}" type="presParOf" srcId="{965FDF62-E657-493B-AA18-9AAD9F049175}" destId="{2953B549-6C18-48C1-8163-40C35CAEEC1E}" srcOrd="0" destOrd="0" presId="urn:microsoft.com/office/officeart/2018/2/layout/IconVerticalSolidList"/>
    <dgm:cxn modelId="{837CF994-2CED-4A82-AB89-3AE670330151}" type="presParOf" srcId="{965FDF62-E657-493B-AA18-9AAD9F049175}" destId="{6630992B-C4B6-4DE3-9DC0-D0591734A555}" srcOrd="1" destOrd="0" presId="urn:microsoft.com/office/officeart/2018/2/layout/IconVerticalSolidList"/>
    <dgm:cxn modelId="{5CAA0FAE-5BAF-4CA4-AEC9-266A49E08B65}" type="presParOf" srcId="{965FDF62-E657-493B-AA18-9AAD9F049175}" destId="{3335BEA5-0BD7-416F-A147-9C6D480DC5CE}" srcOrd="2" destOrd="0" presId="urn:microsoft.com/office/officeart/2018/2/layout/IconVerticalSolidList"/>
    <dgm:cxn modelId="{5C589815-78CE-44E8-82C4-78D92BA6BA9D}" type="presParOf" srcId="{965FDF62-E657-493B-AA18-9AAD9F049175}" destId="{63803FE3-088E-4F6E-B45D-F088A76C954E}" srcOrd="3" destOrd="0" presId="urn:microsoft.com/office/officeart/2018/2/layout/IconVerticalSolidList"/>
    <dgm:cxn modelId="{971E9411-8DF5-4601-B7E1-7C24023DF308}" type="presParOf" srcId="{1304AB58-33D9-4304-A578-2ECA3949B724}" destId="{F46361AF-4376-4DFB-BEE1-ABF3DAB699AF}" srcOrd="7" destOrd="0" presId="urn:microsoft.com/office/officeart/2018/2/layout/IconVerticalSolidList"/>
    <dgm:cxn modelId="{2D3B808F-0A1D-4DD0-84E4-C3ADCB98F960}" type="presParOf" srcId="{1304AB58-33D9-4304-A578-2ECA3949B724}" destId="{42F570DB-1DD4-40F9-B3C7-1EE8F175E54D}" srcOrd="8" destOrd="0" presId="urn:microsoft.com/office/officeart/2018/2/layout/IconVerticalSolidList"/>
    <dgm:cxn modelId="{191DB579-DE07-4C0F-BFB0-E181C159ECBF}" type="presParOf" srcId="{42F570DB-1DD4-40F9-B3C7-1EE8F175E54D}" destId="{C57F970F-CF9D-43FA-8440-0851E22CD43D}" srcOrd="0" destOrd="0" presId="urn:microsoft.com/office/officeart/2018/2/layout/IconVerticalSolidList"/>
    <dgm:cxn modelId="{A70A311A-E8B9-4A2B-8E02-24C793A733B3}" type="presParOf" srcId="{42F570DB-1DD4-40F9-B3C7-1EE8F175E54D}" destId="{D365DB41-4E12-44E9-9CAF-40D1D203D2BF}" srcOrd="1" destOrd="0" presId="urn:microsoft.com/office/officeart/2018/2/layout/IconVerticalSolidList"/>
    <dgm:cxn modelId="{8E82F3F8-B297-4563-B3F4-19C4D0D45059}" type="presParOf" srcId="{42F570DB-1DD4-40F9-B3C7-1EE8F175E54D}" destId="{63D28A42-AFF0-4667-A2CA-3DD915184ABA}" srcOrd="2" destOrd="0" presId="urn:microsoft.com/office/officeart/2018/2/layout/IconVerticalSolidList"/>
    <dgm:cxn modelId="{BA5B8488-CE90-4AE7-B8D8-8532E84EBFBC}" type="presParOf" srcId="{42F570DB-1DD4-40F9-B3C7-1EE8F175E54D}" destId="{09AB33A6-F153-4BFE-BC7E-D6953CC5648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000" b="1" u="none" dirty="0">
              <a:latin typeface="Arial" panose="020B0604020202020204" pitchFamily="34" charset="0"/>
              <a:cs typeface="Arial" panose="020B0604020202020204" pitchFamily="34" charset="0"/>
            </a:rPr>
            <a:t>MOC 1: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000" b="1" u="none" dirty="0">
              <a:latin typeface="Arial" panose="020B0604020202020204" pitchFamily="34" charset="0"/>
              <a:cs typeface="Arial" panose="020B0604020202020204" pitchFamily="34" charset="0"/>
            </a:rPr>
            <a:t>MOC 2: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000" b="1" u="none" dirty="0">
              <a:latin typeface="Arial" panose="020B0604020202020204" pitchFamily="34" charset="0"/>
              <a:cs typeface="Arial" panose="020B0604020202020204" pitchFamily="34" charset="0"/>
            </a:rPr>
            <a:t>MOC 3: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000" b="1" u="none" dirty="0">
              <a:latin typeface="Arial" panose="020B0604020202020204" pitchFamily="34" charset="0"/>
              <a:cs typeface="Arial" panose="020B0604020202020204" pitchFamily="34" charset="0"/>
            </a:rPr>
            <a:t>MOC 4: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AE35FE-1DD3-467A-A2D8-109E5D2B633B}" type="doc">
      <dgm:prSet loTypeId="urn:microsoft.com/office/officeart/2005/8/layout/hList1" loCatId="list" qsTypeId="urn:microsoft.com/office/officeart/2005/8/quickstyle/simple2" qsCatId="simple" csTypeId="urn:microsoft.com/office/officeart/2005/8/colors/accent2_2" csCatId="accent2" phldr="1"/>
      <dgm:spPr/>
      <dgm:t>
        <a:bodyPr/>
        <a:lstStyle/>
        <a:p>
          <a:endParaRPr lang="en-US"/>
        </a:p>
      </dgm:t>
    </dgm:pt>
    <dgm:pt modelId="{C3B88629-9A14-48DB-B549-7653D3C3BF38}">
      <dgm:prSet/>
      <dgm:spPr/>
      <dgm:t>
        <a:bodyPr/>
        <a:lstStyle/>
        <a:p>
          <a:r>
            <a:rPr lang="en-US" b="1"/>
            <a:t>Purpose of the Provider Network</a:t>
          </a:r>
          <a:endParaRPr lang="en-US"/>
        </a:p>
      </dgm:t>
    </dgm:pt>
    <dgm:pt modelId="{9B614E59-69AE-4854-A4C1-47B69E1E20D7}" type="parTrans" cxnId="{8EE82771-AB57-4E4D-8206-D0D02E35BB10}">
      <dgm:prSet/>
      <dgm:spPr/>
      <dgm:t>
        <a:bodyPr/>
        <a:lstStyle/>
        <a:p>
          <a:endParaRPr lang="en-US"/>
        </a:p>
      </dgm:t>
    </dgm:pt>
    <dgm:pt modelId="{333BCE7A-1EEF-42BE-8C64-FB67C360F9BE}" type="sibTrans" cxnId="{8EE82771-AB57-4E4D-8206-D0D02E35BB10}">
      <dgm:prSet/>
      <dgm:spPr/>
      <dgm:t>
        <a:bodyPr/>
        <a:lstStyle/>
        <a:p>
          <a:endParaRPr lang="en-US"/>
        </a:p>
      </dgm:t>
    </dgm:pt>
    <dgm:pt modelId="{CCE8BAA3-1F63-4CAA-929C-73EB66AB51B7}">
      <dgm:prSet/>
      <dgm:spPr/>
      <dgm:t>
        <a:bodyPr/>
        <a:lstStyle/>
        <a:p>
          <a:pPr>
            <a:buClr>
              <a:schemeClr val="accent6">
                <a:lumMod val="50000"/>
              </a:schemeClr>
            </a:buClr>
            <a:buSzPct val="80000"/>
          </a:pPr>
          <a:r>
            <a:rPr lang="en-US" b="0" dirty="0"/>
            <a:t>Ensure access to </a:t>
          </a:r>
          <a:r>
            <a:rPr lang="en-US" dirty="0"/>
            <a:t>specialized, coordinated care</a:t>
          </a:r>
          <a:r>
            <a:rPr lang="en-US" b="0" dirty="0"/>
            <a:t> for C-SNP members</a:t>
          </a:r>
          <a:endParaRPr lang="en-US" dirty="0"/>
        </a:p>
      </dgm:t>
    </dgm:pt>
    <dgm:pt modelId="{135D7C1E-DDFB-42F7-A5F2-3E9E16B05DC6}" type="parTrans" cxnId="{6549CAB0-B21E-4AA3-8AF0-06E616B99D5B}">
      <dgm:prSet/>
      <dgm:spPr/>
      <dgm:t>
        <a:bodyPr/>
        <a:lstStyle/>
        <a:p>
          <a:endParaRPr lang="en-US"/>
        </a:p>
      </dgm:t>
    </dgm:pt>
    <dgm:pt modelId="{B5E2DF97-FA29-4D8A-92A1-18D4BF50D1AD}" type="sibTrans" cxnId="{6549CAB0-B21E-4AA3-8AF0-06E616B99D5B}">
      <dgm:prSet/>
      <dgm:spPr/>
      <dgm:t>
        <a:bodyPr/>
        <a:lstStyle/>
        <a:p>
          <a:endParaRPr lang="en-US"/>
        </a:p>
      </dgm:t>
    </dgm:pt>
    <dgm:pt modelId="{37C5CF89-D682-4C9F-BC66-D9CCAD1228C4}">
      <dgm:prSet/>
      <dgm:spPr/>
      <dgm:t>
        <a:bodyPr/>
        <a:lstStyle/>
        <a:p>
          <a:pPr>
            <a:buClr>
              <a:schemeClr val="accent6">
                <a:lumMod val="50000"/>
              </a:schemeClr>
            </a:buClr>
            <a:buSzPct val="80000"/>
          </a:pPr>
          <a:r>
            <a:rPr lang="en-US" b="0" dirty="0"/>
            <a:t>Support members with </a:t>
          </a:r>
          <a:r>
            <a:rPr lang="en-US" dirty="0"/>
            <a:t>severe and disabling chronic conditions</a:t>
          </a:r>
        </a:p>
      </dgm:t>
    </dgm:pt>
    <dgm:pt modelId="{4885E737-F043-4C79-B4AE-307F9A96BBF7}" type="parTrans" cxnId="{52F9496A-A416-43C3-B23B-6598D52F8E88}">
      <dgm:prSet/>
      <dgm:spPr/>
      <dgm:t>
        <a:bodyPr/>
        <a:lstStyle/>
        <a:p>
          <a:endParaRPr lang="en-US"/>
        </a:p>
      </dgm:t>
    </dgm:pt>
    <dgm:pt modelId="{5EE2CF64-0F41-4A72-A9C5-788244520E12}" type="sibTrans" cxnId="{52F9496A-A416-43C3-B23B-6598D52F8E88}">
      <dgm:prSet/>
      <dgm:spPr/>
      <dgm:t>
        <a:bodyPr/>
        <a:lstStyle/>
        <a:p>
          <a:endParaRPr lang="en-US"/>
        </a:p>
      </dgm:t>
    </dgm:pt>
    <dgm:pt modelId="{71C47948-735C-432A-A4A7-C62E0789C6CE}">
      <dgm:prSet/>
      <dgm:spPr/>
      <dgm:t>
        <a:bodyPr/>
        <a:lstStyle/>
        <a:p>
          <a:pPr>
            <a:buClr>
              <a:schemeClr val="accent6">
                <a:lumMod val="50000"/>
              </a:schemeClr>
            </a:buClr>
            <a:buSzPct val="80000"/>
          </a:pPr>
          <a:r>
            <a:rPr lang="en-US" b="0" dirty="0"/>
            <a:t>Deliver care that is </a:t>
          </a:r>
          <a:r>
            <a:rPr lang="en-US" dirty="0"/>
            <a:t>accessible, culturally competent, and evidence-based</a:t>
          </a:r>
        </a:p>
      </dgm:t>
    </dgm:pt>
    <dgm:pt modelId="{0C323F27-26FD-4CAE-96C0-22F05A46872A}" type="parTrans" cxnId="{02443B40-5394-4F60-836E-38A4F969C950}">
      <dgm:prSet/>
      <dgm:spPr/>
      <dgm:t>
        <a:bodyPr/>
        <a:lstStyle/>
        <a:p>
          <a:endParaRPr lang="en-US"/>
        </a:p>
      </dgm:t>
    </dgm:pt>
    <dgm:pt modelId="{57F4582D-8453-495D-AC81-C57E11B17E9B}" type="sibTrans" cxnId="{02443B40-5394-4F60-836E-38A4F969C950}">
      <dgm:prSet/>
      <dgm:spPr/>
      <dgm:t>
        <a:bodyPr/>
        <a:lstStyle/>
        <a:p>
          <a:endParaRPr lang="en-US"/>
        </a:p>
      </dgm:t>
    </dgm:pt>
    <dgm:pt modelId="{DB0B5491-144A-4CDE-AFD7-80F76EF9876C}">
      <dgm:prSet/>
      <dgm:spPr/>
      <dgm:t>
        <a:bodyPr/>
        <a:lstStyle/>
        <a:p>
          <a:r>
            <a:rPr lang="en-US" b="1"/>
            <a:t>Network Composition</a:t>
          </a:r>
          <a:endParaRPr lang="en-US"/>
        </a:p>
      </dgm:t>
    </dgm:pt>
    <dgm:pt modelId="{9E08C86A-FD5F-420F-9FF8-BE7E590AD50C}" type="parTrans" cxnId="{3181ED1C-8F86-46D4-AA6A-8E99B98953CA}">
      <dgm:prSet/>
      <dgm:spPr/>
      <dgm:t>
        <a:bodyPr/>
        <a:lstStyle/>
        <a:p>
          <a:endParaRPr lang="en-US"/>
        </a:p>
      </dgm:t>
    </dgm:pt>
    <dgm:pt modelId="{81D8D251-CE75-42A3-9B1A-1AF9AD1383B3}" type="sibTrans" cxnId="{3181ED1C-8F86-46D4-AA6A-8E99B98953CA}">
      <dgm:prSet/>
      <dgm:spPr/>
      <dgm:t>
        <a:bodyPr/>
        <a:lstStyle/>
        <a:p>
          <a:endParaRPr lang="en-US"/>
        </a:p>
      </dgm:t>
    </dgm:pt>
    <dgm:pt modelId="{835D5510-1791-4430-9F19-AA4AAACA1D5B}">
      <dgm:prSet/>
      <dgm:spPr/>
      <dgm:t>
        <a:bodyPr/>
        <a:lstStyle/>
        <a:p>
          <a:pPr>
            <a:buClr>
              <a:schemeClr val="accent6">
                <a:lumMod val="50000"/>
              </a:schemeClr>
            </a:buClr>
            <a:buSzPct val="80000"/>
          </a:pPr>
          <a:r>
            <a:rPr lang="en-US" dirty="0"/>
            <a:t>Primary Care Providers (PCPs)</a:t>
          </a:r>
          <a:r>
            <a:rPr lang="en-US" b="0" dirty="0"/>
            <a:t> with experience in chronic condition management</a:t>
          </a:r>
          <a:endParaRPr lang="en-US" dirty="0"/>
        </a:p>
      </dgm:t>
    </dgm:pt>
    <dgm:pt modelId="{2C81024E-6A2C-4030-A8F2-A8378332014D}" type="parTrans" cxnId="{45B1F003-CACD-4C5E-A3C1-497A105D1BEE}">
      <dgm:prSet/>
      <dgm:spPr/>
      <dgm:t>
        <a:bodyPr/>
        <a:lstStyle/>
        <a:p>
          <a:endParaRPr lang="en-US"/>
        </a:p>
      </dgm:t>
    </dgm:pt>
    <dgm:pt modelId="{5CA8D9B1-75C6-4C61-99A0-A2D53AEA66EA}" type="sibTrans" cxnId="{45B1F003-CACD-4C5E-A3C1-497A105D1BEE}">
      <dgm:prSet/>
      <dgm:spPr/>
      <dgm:t>
        <a:bodyPr/>
        <a:lstStyle/>
        <a:p>
          <a:endParaRPr lang="en-US"/>
        </a:p>
      </dgm:t>
    </dgm:pt>
    <dgm:pt modelId="{610A5570-4882-4517-AB34-2F5BA49489D1}">
      <dgm:prSet/>
      <dgm:spPr/>
      <dgm:t>
        <a:bodyPr/>
        <a:lstStyle/>
        <a:p>
          <a:pPr>
            <a:buClr>
              <a:schemeClr val="accent6">
                <a:lumMod val="50000"/>
              </a:schemeClr>
            </a:buClr>
            <a:buSzPct val="80000"/>
          </a:pPr>
          <a:r>
            <a:rPr lang="en-US" dirty="0"/>
            <a:t>Specialists</a:t>
          </a:r>
          <a:r>
            <a:rPr lang="en-US" b="0" dirty="0"/>
            <a:t> relevant to the target conditions (e.g., cardiology, endocrinology)</a:t>
          </a:r>
          <a:endParaRPr lang="en-US" dirty="0"/>
        </a:p>
      </dgm:t>
    </dgm:pt>
    <dgm:pt modelId="{3A88B2BE-364A-462C-B0F3-3194E60912E3}" type="parTrans" cxnId="{18D37357-89E3-403D-BFC9-234960452A9B}">
      <dgm:prSet/>
      <dgm:spPr/>
      <dgm:t>
        <a:bodyPr/>
        <a:lstStyle/>
        <a:p>
          <a:endParaRPr lang="en-US"/>
        </a:p>
      </dgm:t>
    </dgm:pt>
    <dgm:pt modelId="{AD1230E2-BFE8-4C19-9C3F-4CE2492E0D67}" type="sibTrans" cxnId="{18D37357-89E3-403D-BFC9-234960452A9B}">
      <dgm:prSet/>
      <dgm:spPr/>
      <dgm:t>
        <a:bodyPr/>
        <a:lstStyle/>
        <a:p>
          <a:endParaRPr lang="en-US"/>
        </a:p>
      </dgm:t>
    </dgm:pt>
    <dgm:pt modelId="{A21920EC-3D87-40E8-9027-4D35A71418B4}">
      <dgm:prSet/>
      <dgm:spPr/>
      <dgm:t>
        <a:bodyPr/>
        <a:lstStyle/>
        <a:p>
          <a:pPr>
            <a:buClr>
              <a:schemeClr val="accent6">
                <a:lumMod val="50000"/>
              </a:schemeClr>
            </a:buClr>
            <a:buSzPct val="80000"/>
          </a:pPr>
          <a:r>
            <a:rPr lang="en-US"/>
            <a:t>Behavioral health providers</a:t>
          </a:r>
        </a:p>
      </dgm:t>
    </dgm:pt>
    <dgm:pt modelId="{6FBCCEED-0E0F-4D9C-AF0B-7F2FDA24C607}" type="parTrans" cxnId="{2731D60F-A55F-4C81-8A18-C6938E257DDD}">
      <dgm:prSet/>
      <dgm:spPr/>
      <dgm:t>
        <a:bodyPr/>
        <a:lstStyle/>
        <a:p>
          <a:endParaRPr lang="en-US"/>
        </a:p>
      </dgm:t>
    </dgm:pt>
    <dgm:pt modelId="{D31D31A7-D011-462B-86B2-97CBD62A619D}" type="sibTrans" cxnId="{2731D60F-A55F-4C81-8A18-C6938E257DDD}">
      <dgm:prSet/>
      <dgm:spPr/>
      <dgm:t>
        <a:bodyPr/>
        <a:lstStyle/>
        <a:p>
          <a:endParaRPr lang="en-US"/>
        </a:p>
      </dgm:t>
    </dgm:pt>
    <dgm:pt modelId="{E52DAA27-07CE-4B59-B057-0A451558037A}">
      <dgm:prSet/>
      <dgm:spPr/>
      <dgm:t>
        <a:bodyPr/>
        <a:lstStyle/>
        <a:p>
          <a:pPr>
            <a:buClr>
              <a:schemeClr val="accent6">
                <a:lumMod val="50000"/>
              </a:schemeClr>
            </a:buClr>
            <a:buSzPct val="80000"/>
          </a:pPr>
          <a:r>
            <a:rPr lang="en-US" dirty="0"/>
            <a:t>Ancillary providers</a:t>
          </a:r>
          <a:r>
            <a:rPr lang="en-US" b="0" dirty="0"/>
            <a:t> (labs, imaging, rehab, DME, home health)</a:t>
          </a:r>
          <a:endParaRPr lang="en-US" dirty="0"/>
        </a:p>
      </dgm:t>
    </dgm:pt>
    <dgm:pt modelId="{00A50861-7746-4763-9EC7-1B9572472F71}" type="parTrans" cxnId="{7E9CAE07-55EA-4406-B7CE-1E1551833395}">
      <dgm:prSet/>
      <dgm:spPr/>
      <dgm:t>
        <a:bodyPr/>
        <a:lstStyle/>
        <a:p>
          <a:endParaRPr lang="en-US"/>
        </a:p>
      </dgm:t>
    </dgm:pt>
    <dgm:pt modelId="{E39DE5D2-D9A1-4DFD-A507-C9D992407A57}" type="sibTrans" cxnId="{7E9CAE07-55EA-4406-B7CE-1E1551833395}">
      <dgm:prSet/>
      <dgm:spPr/>
      <dgm:t>
        <a:bodyPr/>
        <a:lstStyle/>
        <a:p>
          <a:endParaRPr lang="en-US"/>
        </a:p>
      </dgm:t>
    </dgm:pt>
    <dgm:pt modelId="{661A84B5-2FA1-4E7E-A2C6-EF4F876BB3E1}">
      <dgm:prSet/>
      <dgm:spPr/>
      <dgm:t>
        <a:bodyPr/>
        <a:lstStyle/>
        <a:p>
          <a:pPr>
            <a:buClr>
              <a:schemeClr val="accent6">
                <a:lumMod val="50000"/>
              </a:schemeClr>
            </a:buClr>
            <a:buSzPct val="80000"/>
          </a:pPr>
          <a:r>
            <a:rPr lang="en-US" dirty="0"/>
            <a:t>Pharmacists</a:t>
          </a:r>
          <a:r>
            <a:rPr lang="en-US" b="0" dirty="0"/>
            <a:t> and medication therapy management support</a:t>
          </a:r>
          <a:endParaRPr lang="en-US" dirty="0"/>
        </a:p>
      </dgm:t>
    </dgm:pt>
    <dgm:pt modelId="{163F0ABA-2351-4627-9A25-893D0252B9E8}" type="parTrans" cxnId="{D2B6F782-052E-4818-8C37-4253B06C283F}">
      <dgm:prSet/>
      <dgm:spPr/>
      <dgm:t>
        <a:bodyPr/>
        <a:lstStyle/>
        <a:p>
          <a:endParaRPr lang="en-US"/>
        </a:p>
      </dgm:t>
    </dgm:pt>
    <dgm:pt modelId="{E5F859E5-6D6E-47E1-954B-BE51539C6970}" type="sibTrans" cxnId="{D2B6F782-052E-4818-8C37-4253B06C283F}">
      <dgm:prSet/>
      <dgm:spPr/>
      <dgm:t>
        <a:bodyPr/>
        <a:lstStyle/>
        <a:p>
          <a:endParaRPr lang="en-US"/>
        </a:p>
      </dgm:t>
    </dgm:pt>
    <dgm:pt modelId="{21FBC1D3-CC83-4E08-A98E-1CE2529C4797}" type="pres">
      <dgm:prSet presAssocID="{B5AE35FE-1DD3-467A-A2D8-109E5D2B633B}" presName="Name0" presStyleCnt="0">
        <dgm:presLayoutVars>
          <dgm:dir/>
          <dgm:animLvl val="lvl"/>
          <dgm:resizeHandles val="exact"/>
        </dgm:presLayoutVars>
      </dgm:prSet>
      <dgm:spPr/>
    </dgm:pt>
    <dgm:pt modelId="{33B15954-DB52-4CD1-B98D-2AAD59DB47A1}" type="pres">
      <dgm:prSet presAssocID="{C3B88629-9A14-48DB-B549-7653D3C3BF38}" presName="composite" presStyleCnt="0"/>
      <dgm:spPr/>
    </dgm:pt>
    <dgm:pt modelId="{9B5DBF80-C7EB-4CD4-9BFC-5432A3F8305F}" type="pres">
      <dgm:prSet presAssocID="{C3B88629-9A14-48DB-B549-7653D3C3BF38}" presName="parTx" presStyleLbl="alignNode1" presStyleIdx="0" presStyleCnt="2">
        <dgm:presLayoutVars>
          <dgm:chMax val="0"/>
          <dgm:chPref val="0"/>
          <dgm:bulletEnabled val="1"/>
        </dgm:presLayoutVars>
      </dgm:prSet>
      <dgm:spPr/>
    </dgm:pt>
    <dgm:pt modelId="{5C31B8B5-29B1-4D9B-B077-CCCC9676C445}" type="pres">
      <dgm:prSet presAssocID="{C3B88629-9A14-48DB-B549-7653D3C3BF38}" presName="desTx" presStyleLbl="alignAccFollowNode1" presStyleIdx="0" presStyleCnt="2">
        <dgm:presLayoutVars>
          <dgm:bulletEnabled val="1"/>
        </dgm:presLayoutVars>
      </dgm:prSet>
      <dgm:spPr/>
    </dgm:pt>
    <dgm:pt modelId="{8BEEC0B4-8B28-4443-A405-DDAB1E97BF20}" type="pres">
      <dgm:prSet presAssocID="{333BCE7A-1EEF-42BE-8C64-FB67C360F9BE}" presName="space" presStyleCnt="0"/>
      <dgm:spPr/>
    </dgm:pt>
    <dgm:pt modelId="{4E1DB9B7-6D35-4583-B9BF-FABAA242F352}" type="pres">
      <dgm:prSet presAssocID="{DB0B5491-144A-4CDE-AFD7-80F76EF9876C}" presName="composite" presStyleCnt="0"/>
      <dgm:spPr/>
    </dgm:pt>
    <dgm:pt modelId="{B063A7B5-B619-497C-A380-309B52D8AA80}" type="pres">
      <dgm:prSet presAssocID="{DB0B5491-144A-4CDE-AFD7-80F76EF9876C}" presName="parTx" presStyleLbl="alignNode1" presStyleIdx="1" presStyleCnt="2">
        <dgm:presLayoutVars>
          <dgm:chMax val="0"/>
          <dgm:chPref val="0"/>
          <dgm:bulletEnabled val="1"/>
        </dgm:presLayoutVars>
      </dgm:prSet>
      <dgm:spPr/>
    </dgm:pt>
    <dgm:pt modelId="{07D480D5-67F5-4D24-9DDC-D65914797818}" type="pres">
      <dgm:prSet presAssocID="{DB0B5491-144A-4CDE-AFD7-80F76EF9876C}" presName="desTx" presStyleLbl="alignAccFollowNode1" presStyleIdx="1" presStyleCnt="2">
        <dgm:presLayoutVars>
          <dgm:bulletEnabled val="1"/>
        </dgm:presLayoutVars>
      </dgm:prSet>
      <dgm:spPr/>
    </dgm:pt>
  </dgm:ptLst>
  <dgm:cxnLst>
    <dgm:cxn modelId="{45B1F003-CACD-4C5E-A3C1-497A105D1BEE}" srcId="{DB0B5491-144A-4CDE-AFD7-80F76EF9876C}" destId="{835D5510-1791-4430-9F19-AA4AAACA1D5B}" srcOrd="0" destOrd="0" parTransId="{2C81024E-6A2C-4030-A8F2-A8378332014D}" sibTransId="{5CA8D9B1-75C6-4C61-99A0-A2D53AEA66EA}"/>
    <dgm:cxn modelId="{7E9CAE07-55EA-4406-B7CE-1E1551833395}" srcId="{DB0B5491-144A-4CDE-AFD7-80F76EF9876C}" destId="{E52DAA27-07CE-4B59-B057-0A451558037A}" srcOrd="3" destOrd="0" parTransId="{00A50861-7746-4763-9EC7-1B9572472F71}" sibTransId="{E39DE5D2-D9A1-4DFD-A507-C9D992407A57}"/>
    <dgm:cxn modelId="{2731D60F-A55F-4C81-8A18-C6938E257DDD}" srcId="{DB0B5491-144A-4CDE-AFD7-80F76EF9876C}" destId="{A21920EC-3D87-40E8-9027-4D35A71418B4}" srcOrd="2" destOrd="0" parTransId="{6FBCCEED-0E0F-4D9C-AF0B-7F2FDA24C607}" sibTransId="{D31D31A7-D011-462B-86B2-97CBD62A619D}"/>
    <dgm:cxn modelId="{FA7A3511-3755-45F1-8D67-0EA19D03B7AA}" type="presOf" srcId="{A21920EC-3D87-40E8-9027-4D35A71418B4}" destId="{07D480D5-67F5-4D24-9DDC-D65914797818}" srcOrd="0" destOrd="2" presId="urn:microsoft.com/office/officeart/2005/8/layout/hList1"/>
    <dgm:cxn modelId="{3181ED1C-8F86-46D4-AA6A-8E99B98953CA}" srcId="{B5AE35FE-1DD3-467A-A2D8-109E5D2B633B}" destId="{DB0B5491-144A-4CDE-AFD7-80F76EF9876C}" srcOrd="1" destOrd="0" parTransId="{9E08C86A-FD5F-420F-9FF8-BE7E590AD50C}" sibTransId="{81D8D251-CE75-42A3-9B1A-1AF9AD1383B3}"/>
    <dgm:cxn modelId="{ECF85527-37ED-4450-A84D-713C29044B94}" type="presOf" srcId="{71C47948-735C-432A-A4A7-C62E0789C6CE}" destId="{5C31B8B5-29B1-4D9B-B077-CCCC9676C445}" srcOrd="0" destOrd="2" presId="urn:microsoft.com/office/officeart/2005/8/layout/hList1"/>
    <dgm:cxn modelId="{41A81538-EEB8-4FCD-A640-9C4466346B86}" type="presOf" srcId="{835D5510-1791-4430-9F19-AA4AAACA1D5B}" destId="{07D480D5-67F5-4D24-9DDC-D65914797818}" srcOrd="0" destOrd="0" presId="urn:microsoft.com/office/officeart/2005/8/layout/hList1"/>
    <dgm:cxn modelId="{02443B40-5394-4F60-836E-38A4F969C950}" srcId="{C3B88629-9A14-48DB-B549-7653D3C3BF38}" destId="{71C47948-735C-432A-A4A7-C62E0789C6CE}" srcOrd="2" destOrd="0" parTransId="{0C323F27-26FD-4CAE-96C0-22F05A46872A}" sibTransId="{57F4582D-8453-495D-AC81-C57E11B17E9B}"/>
    <dgm:cxn modelId="{52F9496A-A416-43C3-B23B-6598D52F8E88}" srcId="{C3B88629-9A14-48DB-B549-7653D3C3BF38}" destId="{37C5CF89-D682-4C9F-BC66-D9CCAD1228C4}" srcOrd="1" destOrd="0" parTransId="{4885E737-F043-4C79-B4AE-307F9A96BBF7}" sibTransId="{5EE2CF64-0F41-4A72-A9C5-788244520E12}"/>
    <dgm:cxn modelId="{721E0D6D-862F-4941-808C-EB740E7A8073}" type="presOf" srcId="{37C5CF89-D682-4C9F-BC66-D9CCAD1228C4}" destId="{5C31B8B5-29B1-4D9B-B077-CCCC9676C445}" srcOrd="0" destOrd="1" presId="urn:microsoft.com/office/officeart/2005/8/layout/hList1"/>
    <dgm:cxn modelId="{A1D6B36D-A0A1-46B1-8DFA-8108353CBE1A}" type="presOf" srcId="{C3B88629-9A14-48DB-B549-7653D3C3BF38}" destId="{9B5DBF80-C7EB-4CD4-9BFC-5432A3F8305F}" srcOrd="0" destOrd="0" presId="urn:microsoft.com/office/officeart/2005/8/layout/hList1"/>
    <dgm:cxn modelId="{38AEC56D-ADA9-4FF1-810C-7117A093989D}" type="presOf" srcId="{DB0B5491-144A-4CDE-AFD7-80F76EF9876C}" destId="{B063A7B5-B619-497C-A380-309B52D8AA80}" srcOrd="0" destOrd="0" presId="urn:microsoft.com/office/officeart/2005/8/layout/hList1"/>
    <dgm:cxn modelId="{8EE82771-AB57-4E4D-8206-D0D02E35BB10}" srcId="{B5AE35FE-1DD3-467A-A2D8-109E5D2B633B}" destId="{C3B88629-9A14-48DB-B549-7653D3C3BF38}" srcOrd="0" destOrd="0" parTransId="{9B614E59-69AE-4854-A4C1-47B69E1E20D7}" sibTransId="{333BCE7A-1EEF-42BE-8C64-FB67C360F9BE}"/>
    <dgm:cxn modelId="{DF6A7671-51D0-459F-9FBD-C38485FF3EF7}" type="presOf" srcId="{610A5570-4882-4517-AB34-2F5BA49489D1}" destId="{07D480D5-67F5-4D24-9DDC-D65914797818}" srcOrd="0" destOrd="1" presId="urn:microsoft.com/office/officeart/2005/8/layout/hList1"/>
    <dgm:cxn modelId="{6B5FB275-1302-46FB-AF9E-AC7E529A08B6}" type="presOf" srcId="{CCE8BAA3-1F63-4CAA-929C-73EB66AB51B7}" destId="{5C31B8B5-29B1-4D9B-B077-CCCC9676C445}" srcOrd="0" destOrd="0" presId="urn:microsoft.com/office/officeart/2005/8/layout/hList1"/>
    <dgm:cxn modelId="{18D37357-89E3-403D-BFC9-234960452A9B}" srcId="{DB0B5491-144A-4CDE-AFD7-80F76EF9876C}" destId="{610A5570-4882-4517-AB34-2F5BA49489D1}" srcOrd="1" destOrd="0" parTransId="{3A88B2BE-364A-462C-B0F3-3194E60912E3}" sibTransId="{AD1230E2-BFE8-4C19-9C3F-4CE2492E0D67}"/>
    <dgm:cxn modelId="{08D1EB7B-F98B-4853-934E-6809CAD3D7DB}" type="presOf" srcId="{661A84B5-2FA1-4E7E-A2C6-EF4F876BB3E1}" destId="{07D480D5-67F5-4D24-9DDC-D65914797818}" srcOrd="0" destOrd="4" presId="urn:microsoft.com/office/officeart/2005/8/layout/hList1"/>
    <dgm:cxn modelId="{D2B6F782-052E-4818-8C37-4253B06C283F}" srcId="{DB0B5491-144A-4CDE-AFD7-80F76EF9876C}" destId="{661A84B5-2FA1-4E7E-A2C6-EF4F876BB3E1}" srcOrd="4" destOrd="0" parTransId="{163F0ABA-2351-4627-9A25-893D0252B9E8}" sibTransId="{E5F859E5-6D6E-47E1-954B-BE51539C6970}"/>
    <dgm:cxn modelId="{136CCC9F-73AB-4F3D-93AA-641E836A4F26}" type="presOf" srcId="{B5AE35FE-1DD3-467A-A2D8-109E5D2B633B}" destId="{21FBC1D3-CC83-4E08-A98E-1CE2529C4797}" srcOrd="0" destOrd="0" presId="urn:microsoft.com/office/officeart/2005/8/layout/hList1"/>
    <dgm:cxn modelId="{6549CAB0-B21E-4AA3-8AF0-06E616B99D5B}" srcId="{C3B88629-9A14-48DB-B549-7653D3C3BF38}" destId="{CCE8BAA3-1F63-4CAA-929C-73EB66AB51B7}" srcOrd="0" destOrd="0" parTransId="{135D7C1E-DDFB-42F7-A5F2-3E9E16B05DC6}" sibTransId="{B5E2DF97-FA29-4D8A-92A1-18D4BF50D1AD}"/>
    <dgm:cxn modelId="{08658DFB-F0FE-4731-BCA7-E13610CAB33C}" type="presOf" srcId="{E52DAA27-07CE-4B59-B057-0A451558037A}" destId="{07D480D5-67F5-4D24-9DDC-D65914797818}" srcOrd="0" destOrd="3" presId="urn:microsoft.com/office/officeart/2005/8/layout/hList1"/>
    <dgm:cxn modelId="{D58C173C-70A4-4928-A3E5-0F1E97389878}" type="presParOf" srcId="{21FBC1D3-CC83-4E08-A98E-1CE2529C4797}" destId="{33B15954-DB52-4CD1-B98D-2AAD59DB47A1}" srcOrd="0" destOrd="0" presId="urn:microsoft.com/office/officeart/2005/8/layout/hList1"/>
    <dgm:cxn modelId="{44C0F362-1E82-44B5-A774-FCAD50618E23}" type="presParOf" srcId="{33B15954-DB52-4CD1-B98D-2AAD59DB47A1}" destId="{9B5DBF80-C7EB-4CD4-9BFC-5432A3F8305F}" srcOrd="0" destOrd="0" presId="urn:microsoft.com/office/officeart/2005/8/layout/hList1"/>
    <dgm:cxn modelId="{D52E128E-A869-49AA-8C74-73D59319EA60}" type="presParOf" srcId="{33B15954-DB52-4CD1-B98D-2AAD59DB47A1}" destId="{5C31B8B5-29B1-4D9B-B077-CCCC9676C445}" srcOrd="1" destOrd="0" presId="urn:microsoft.com/office/officeart/2005/8/layout/hList1"/>
    <dgm:cxn modelId="{B53D8EA7-B300-4D68-9E1C-E445C1978512}" type="presParOf" srcId="{21FBC1D3-CC83-4E08-A98E-1CE2529C4797}" destId="{8BEEC0B4-8B28-4443-A405-DDAB1E97BF20}" srcOrd="1" destOrd="0" presId="urn:microsoft.com/office/officeart/2005/8/layout/hList1"/>
    <dgm:cxn modelId="{56EDFFD4-B139-4B34-AA6C-DF28B1CF23E9}" type="presParOf" srcId="{21FBC1D3-CC83-4E08-A98E-1CE2529C4797}" destId="{4E1DB9B7-6D35-4583-B9BF-FABAA242F352}" srcOrd="2" destOrd="0" presId="urn:microsoft.com/office/officeart/2005/8/layout/hList1"/>
    <dgm:cxn modelId="{7D7BF7B5-2894-42E0-A7FA-038F4284391E}" type="presParOf" srcId="{4E1DB9B7-6D35-4583-B9BF-FABAA242F352}" destId="{B063A7B5-B619-497C-A380-309B52D8AA80}" srcOrd="0" destOrd="0" presId="urn:microsoft.com/office/officeart/2005/8/layout/hList1"/>
    <dgm:cxn modelId="{C3379722-0E4C-4105-B023-B8246BACD541}" type="presParOf" srcId="{4E1DB9B7-6D35-4583-B9BF-FABAA242F352}" destId="{07D480D5-67F5-4D24-9DDC-D6591479781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D5B407-BAED-45FD-B9CF-1CA0B4AD9BFF}"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0E369F95-AB4C-4AC9-8ED3-DA93C9DE4AD7}">
      <dgm:prSet custT="1"/>
      <dgm:spPr/>
      <dgm:t>
        <a:bodyPr/>
        <a:lstStyle/>
        <a:p>
          <a:r>
            <a:rPr lang="en-US" sz="2000" dirty="0">
              <a:latin typeface="Arial" panose="020B0604020202020204" pitchFamily="34" charset="0"/>
              <a:cs typeface="Arial" panose="020B0604020202020204" pitchFamily="34" charset="0"/>
            </a:rPr>
            <a:t>Provider Selection &amp; Credentialing</a:t>
          </a:r>
        </a:p>
      </dgm:t>
    </dgm:pt>
    <dgm:pt modelId="{7E590BE9-0E53-407F-A299-C4C503373780}" type="parTrans" cxnId="{013826DC-5902-497E-9BEA-A30849FB3929}">
      <dgm:prSet/>
      <dgm:spPr/>
      <dgm:t>
        <a:bodyPr/>
        <a:lstStyle/>
        <a:p>
          <a:endParaRPr lang="en-US"/>
        </a:p>
      </dgm:t>
    </dgm:pt>
    <dgm:pt modelId="{9E0A4AF6-498E-4380-A3DF-EDE696C53249}" type="sibTrans" cxnId="{013826DC-5902-497E-9BEA-A30849FB3929}">
      <dgm:prSet/>
      <dgm:spPr/>
      <dgm:t>
        <a:bodyPr/>
        <a:lstStyle/>
        <a:p>
          <a:endParaRPr lang="en-US"/>
        </a:p>
      </dgm:t>
    </dgm:pt>
    <dgm:pt modelId="{FFA4A436-7217-416D-8185-B3A0329331E9}">
      <dgm:prSet custT="1"/>
      <dgm:spPr/>
      <dgm:t>
        <a:bodyPr/>
        <a:lstStyle/>
        <a:p>
          <a:r>
            <a:rPr lang="en-US" sz="1200" b="0" dirty="0">
              <a:latin typeface="Arial" panose="020B0604020202020204" pitchFamily="34" charset="0"/>
              <a:cs typeface="Arial" panose="020B0604020202020204" pitchFamily="34" charset="0"/>
            </a:rPr>
            <a:t>Providers selected based on </a:t>
          </a:r>
          <a:r>
            <a:rPr lang="en-US" sz="1200" dirty="0">
              <a:latin typeface="Arial" panose="020B0604020202020204" pitchFamily="34" charset="0"/>
              <a:cs typeface="Arial" panose="020B0604020202020204" pitchFamily="34" charset="0"/>
            </a:rPr>
            <a:t>expertise with target populations</a:t>
          </a:r>
        </a:p>
      </dgm:t>
    </dgm:pt>
    <dgm:pt modelId="{E53A3D4C-9B1D-4A11-A630-CC3CFC0C10B1}" type="parTrans" cxnId="{FB14AD04-B847-4C2C-90B7-CA5B143A585D}">
      <dgm:prSet/>
      <dgm:spPr/>
      <dgm:t>
        <a:bodyPr/>
        <a:lstStyle/>
        <a:p>
          <a:endParaRPr lang="en-US"/>
        </a:p>
      </dgm:t>
    </dgm:pt>
    <dgm:pt modelId="{A0CA3E35-73C2-4535-9F09-7052E4E414A9}" type="sibTrans" cxnId="{FB14AD04-B847-4C2C-90B7-CA5B143A585D}">
      <dgm:prSet/>
      <dgm:spPr/>
      <dgm:t>
        <a:bodyPr/>
        <a:lstStyle/>
        <a:p>
          <a:endParaRPr lang="en-US"/>
        </a:p>
      </dgm:t>
    </dgm:pt>
    <dgm:pt modelId="{33565297-BCE8-497F-9E13-B47DCC651FE2}">
      <dgm:prSet custT="1"/>
      <dgm:spPr/>
      <dgm:t>
        <a:bodyPr/>
        <a:lstStyle/>
        <a:p>
          <a:r>
            <a:rPr lang="en-US" sz="1200" b="0" dirty="0">
              <a:latin typeface="Arial" panose="020B0604020202020204" pitchFamily="34" charset="0"/>
              <a:cs typeface="Arial" panose="020B0604020202020204" pitchFamily="34" charset="0"/>
            </a:rPr>
            <a:t>Credentialing and re-credentialing per </a:t>
          </a:r>
          <a:r>
            <a:rPr lang="en-US" sz="1200" dirty="0">
              <a:latin typeface="Arial" panose="020B0604020202020204" pitchFamily="34" charset="0"/>
              <a:cs typeface="Arial" panose="020B0604020202020204" pitchFamily="34" charset="0"/>
            </a:rPr>
            <a:t>CMS and state standards</a:t>
          </a:r>
        </a:p>
      </dgm:t>
    </dgm:pt>
    <dgm:pt modelId="{A6E2AF20-62E0-4B2C-A00E-E1E25ED1F36E}" type="parTrans" cxnId="{C6AA6F7B-2B92-4CF5-ABF6-A2965B2EABA3}">
      <dgm:prSet/>
      <dgm:spPr/>
      <dgm:t>
        <a:bodyPr/>
        <a:lstStyle/>
        <a:p>
          <a:endParaRPr lang="en-US"/>
        </a:p>
      </dgm:t>
    </dgm:pt>
    <dgm:pt modelId="{406AF18F-FC84-409E-BE16-0AC64019FEBB}" type="sibTrans" cxnId="{C6AA6F7B-2B92-4CF5-ABF6-A2965B2EABA3}">
      <dgm:prSet/>
      <dgm:spPr/>
      <dgm:t>
        <a:bodyPr/>
        <a:lstStyle/>
        <a:p>
          <a:endParaRPr lang="en-US"/>
        </a:p>
      </dgm:t>
    </dgm:pt>
    <dgm:pt modelId="{5257EECA-017D-4B33-BA88-21D8B1533C9A}">
      <dgm:prSet custT="1"/>
      <dgm:spPr/>
      <dgm:t>
        <a:bodyPr/>
        <a:lstStyle/>
        <a:p>
          <a:r>
            <a:rPr lang="en-US" sz="1200" b="0" dirty="0">
              <a:latin typeface="Arial" panose="020B0604020202020204" pitchFamily="34" charset="0"/>
              <a:cs typeface="Arial" panose="020B0604020202020204" pitchFamily="34" charset="0"/>
            </a:rPr>
            <a:t>Ongoing evaluation of provider performance and quality outcomes</a:t>
          </a:r>
          <a:endParaRPr lang="en-US" sz="1200" dirty="0">
            <a:latin typeface="Arial" panose="020B0604020202020204" pitchFamily="34" charset="0"/>
            <a:cs typeface="Arial" panose="020B0604020202020204" pitchFamily="34" charset="0"/>
          </a:endParaRPr>
        </a:p>
      </dgm:t>
    </dgm:pt>
    <dgm:pt modelId="{29DE08C1-BC68-4D0A-ABAC-85A0FEAE2785}" type="parTrans" cxnId="{7C86DF3D-ADF1-468F-8E14-69FF6E5F47BA}">
      <dgm:prSet/>
      <dgm:spPr/>
      <dgm:t>
        <a:bodyPr/>
        <a:lstStyle/>
        <a:p>
          <a:endParaRPr lang="en-US"/>
        </a:p>
      </dgm:t>
    </dgm:pt>
    <dgm:pt modelId="{DEBB3DCF-A37A-4599-A394-CB00DA95BABC}" type="sibTrans" cxnId="{7C86DF3D-ADF1-468F-8E14-69FF6E5F47BA}">
      <dgm:prSet/>
      <dgm:spPr/>
      <dgm:t>
        <a:bodyPr/>
        <a:lstStyle/>
        <a:p>
          <a:endParaRPr lang="en-US"/>
        </a:p>
      </dgm:t>
    </dgm:pt>
    <dgm:pt modelId="{6617F461-1FFA-4265-A4C8-4FCCFF8386EA}">
      <dgm:prSet custT="1"/>
      <dgm:spPr/>
      <dgm:t>
        <a:bodyPr/>
        <a:lstStyle/>
        <a:p>
          <a:r>
            <a:rPr lang="en-US" sz="2000" dirty="0">
              <a:latin typeface="Arial" panose="020B0604020202020204" pitchFamily="34" charset="0"/>
              <a:cs typeface="Arial" panose="020B0604020202020204" pitchFamily="34" charset="0"/>
            </a:rPr>
            <a:t>Care Coordination &amp; Communication</a:t>
          </a:r>
        </a:p>
      </dgm:t>
    </dgm:pt>
    <dgm:pt modelId="{E75BBF4B-A665-4738-A267-0E0C730D1218}" type="parTrans" cxnId="{41552DC1-417B-436A-87CF-1F7CB2F2780A}">
      <dgm:prSet/>
      <dgm:spPr/>
      <dgm:t>
        <a:bodyPr/>
        <a:lstStyle/>
        <a:p>
          <a:endParaRPr lang="en-US"/>
        </a:p>
      </dgm:t>
    </dgm:pt>
    <dgm:pt modelId="{EFBCBDBC-7BE0-4A86-AB7F-30DE2281BEA8}" type="sibTrans" cxnId="{41552DC1-417B-436A-87CF-1F7CB2F2780A}">
      <dgm:prSet/>
      <dgm:spPr/>
      <dgm:t>
        <a:bodyPr/>
        <a:lstStyle/>
        <a:p>
          <a:endParaRPr lang="en-US"/>
        </a:p>
      </dgm:t>
    </dgm:pt>
    <dgm:pt modelId="{46F4A538-BE6F-42F0-B676-4BEC29E88BFA}">
      <dgm:prSet custT="1"/>
      <dgm:spPr/>
      <dgm:t>
        <a:bodyPr/>
        <a:lstStyle/>
        <a:p>
          <a:r>
            <a:rPr lang="en-US" sz="1200" b="0" dirty="0">
              <a:latin typeface="Arial" panose="020B0604020202020204" pitchFamily="34" charset="0"/>
              <a:cs typeface="Arial" panose="020B0604020202020204" pitchFamily="34" charset="0"/>
            </a:rPr>
            <a:t>Defined processes for </a:t>
          </a:r>
          <a:r>
            <a:rPr lang="en-US" sz="1200" dirty="0">
              <a:latin typeface="Arial" panose="020B0604020202020204" pitchFamily="34" charset="0"/>
              <a:cs typeface="Arial" panose="020B0604020202020204" pitchFamily="34" charset="0"/>
            </a:rPr>
            <a:t>PCP–specialist communication</a:t>
          </a:r>
        </a:p>
      </dgm:t>
    </dgm:pt>
    <dgm:pt modelId="{7B104AD4-6692-4345-A995-42B856C27C8F}" type="parTrans" cxnId="{EC0069C1-637A-4984-9A56-5CA0E305C332}">
      <dgm:prSet/>
      <dgm:spPr/>
      <dgm:t>
        <a:bodyPr/>
        <a:lstStyle/>
        <a:p>
          <a:endParaRPr lang="en-US"/>
        </a:p>
      </dgm:t>
    </dgm:pt>
    <dgm:pt modelId="{868EC5CC-0B23-41C8-A080-144EFEB183D2}" type="sibTrans" cxnId="{EC0069C1-637A-4984-9A56-5CA0E305C332}">
      <dgm:prSet/>
      <dgm:spPr/>
      <dgm:t>
        <a:bodyPr/>
        <a:lstStyle/>
        <a:p>
          <a:endParaRPr lang="en-US"/>
        </a:p>
      </dgm:t>
    </dgm:pt>
    <dgm:pt modelId="{E358FB1C-DF4A-44CB-91AE-A2BC44FBF66D}">
      <dgm:prSet custT="1"/>
      <dgm:spPr/>
      <dgm:t>
        <a:bodyPr/>
        <a:lstStyle/>
        <a:p>
          <a:r>
            <a:rPr lang="en-US" sz="1200" b="0" dirty="0">
              <a:latin typeface="Arial" panose="020B0604020202020204" pitchFamily="34" charset="0"/>
              <a:cs typeface="Arial" panose="020B0604020202020204" pitchFamily="34" charset="0"/>
            </a:rPr>
            <a:t>Use of </a:t>
          </a:r>
          <a:r>
            <a:rPr lang="en-US" sz="1200" dirty="0">
              <a:latin typeface="Arial" panose="020B0604020202020204" pitchFamily="34" charset="0"/>
              <a:cs typeface="Arial" panose="020B0604020202020204" pitchFamily="34" charset="0"/>
            </a:rPr>
            <a:t>care plans, referrals, and transitions of care</a:t>
          </a:r>
        </a:p>
      </dgm:t>
    </dgm:pt>
    <dgm:pt modelId="{2764853E-4234-4174-A1B6-6D8F4A827BC3}" type="parTrans" cxnId="{7C81C8A5-0289-46A5-A59E-E96C91D7E16B}">
      <dgm:prSet/>
      <dgm:spPr/>
      <dgm:t>
        <a:bodyPr/>
        <a:lstStyle/>
        <a:p>
          <a:endParaRPr lang="en-US"/>
        </a:p>
      </dgm:t>
    </dgm:pt>
    <dgm:pt modelId="{C95076D0-3CEE-4642-8C0C-239ED7434145}" type="sibTrans" cxnId="{7C81C8A5-0289-46A5-A59E-E96C91D7E16B}">
      <dgm:prSet/>
      <dgm:spPr/>
      <dgm:t>
        <a:bodyPr/>
        <a:lstStyle/>
        <a:p>
          <a:endParaRPr lang="en-US"/>
        </a:p>
      </dgm:t>
    </dgm:pt>
    <dgm:pt modelId="{CF5FC932-102E-45C8-AE7D-EEDB6BCEDF84}">
      <dgm:prSet custT="1"/>
      <dgm:spPr/>
      <dgm:t>
        <a:bodyPr/>
        <a:lstStyle/>
        <a:p>
          <a:r>
            <a:rPr lang="en-US" sz="1200" b="0" dirty="0">
              <a:latin typeface="Arial" panose="020B0604020202020204" pitchFamily="34" charset="0"/>
              <a:cs typeface="Arial" panose="020B0604020202020204" pitchFamily="34" charset="0"/>
            </a:rPr>
            <a:t>Shared responsibility for </a:t>
          </a:r>
          <a:r>
            <a:rPr lang="en-US" sz="1200" dirty="0">
              <a:latin typeface="Arial" panose="020B0604020202020204" pitchFamily="34" charset="0"/>
              <a:cs typeface="Arial" panose="020B0604020202020204" pitchFamily="34" charset="0"/>
            </a:rPr>
            <a:t>timely information exchange</a:t>
          </a:r>
        </a:p>
      </dgm:t>
    </dgm:pt>
    <dgm:pt modelId="{8A5F0782-A8AB-49F5-BDBC-537A1E1C5638}" type="parTrans" cxnId="{8CF8EBB3-EE3E-4960-A26B-93365BD4FF5C}">
      <dgm:prSet/>
      <dgm:spPr/>
      <dgm:t>
        <a:bodyPr/>
        <a:lstStyle/>
        <a:p>
          <a:endParaRPr lang="en-US"/>
        </a:p>
      </dgm:t>
    </dgm:pt>
    <dgm:pt modelId="{5BF61706-8C2F-450A-8112-9476D6815BD4}" type="sibTrans" cxnId="{8CF8EBB3-EE3E-4960-A26B-93365BD4FF5C}">
      <dgm:prSet/>
      <dgm:spPr/>
      <dgm:t>
        <a:bodyPr/>
        <a:lstStyle/>
        <a:p>
          <a:endParaRPr lang="en-US"/>
        </a:p>
      </dgm:t>
    </dgm:pt>
    <dgm:pt modelId="{25F3F1EB-5E2F-4FE6-B671-E56EA7554294}">
      <dgm:prSet custT="1"/>
      <dgm:spPr/>
      <dgm:t>
        <a:bodyPr/>
        <a:lstStyle/>
        <a:p>
          <a:r>
            <a:rPr lang="en-US" sz="2000" dirty="0">
              <a:latin typeface="Arial" panose="020B0604020202020204" pitchFamily="34" charset="0"/>
              <a:cs typeface="Arial" panose="020B0604020202020204" pitchFamily="34" charset="0"/>
            </a:rPr>
            <a:t>Access &amp; Availability</a:t>
          </a:r>
        </a:p>
      </dgm:t>
    </dgm:pt>
    <dgm:pt modelId="{286DFCB1-F667-4572-BA95-02460DDB8FD6}" type="parTrans" cxnId="{70697163-8D79-4084-AA23-4D9DD0625A30}">
      <dgm:prSet/>
      <dgm:spPr/>
      <dgm:t>
        <a:bodyPr/>
        <a:lstStyle/>
        <a:p>
          <a:endParaRPr lang="en-US"/>
        </a:p>
      </dgm:t>
    </dgm:pt>
    <dgm:pt modelId="{CC7B2645-B56C-493F-9376-588266EB3E1D}" type="sibTrans" cxnId="{70697163-8D79-4084-AA23-4D9DD0625A30}">
      <dgm:prSet/>
      <dgm:spPr/>
      <dgm:t>
        <a:bodyPr/>
        <a:lstStyle/>
        <a:p>
          <a:endParaRPr lang="en-US"/>
        </a:p>
      </dgm:t>
    </dgm:pt>
    <dgm:pt modelId="{A7B2238B-BD47-442A-A111-70DD214CACD2}">
      <dgm:prSet custT="1"/>
      <dgm:spPr/>
      <dgm:t>
        <a:bodyPr/>
        <a:lstStyle/>
        <a:p>
          <a:r>
            <a:rPr lang="en-US" sz="1200" b="0" dirty="0">
              <a:latin typeface="Arial" panose="020B0604020202020204" pitchFamily="34" charset="0"/>
              <a:cs typeface="Arial" panose="020B0604020202020204" pitchFamily="34" charset="0"/>
            </a:rPr>
            <a:t>Network meets </a:t>
          </a:r>
          <a:r>
            <a:rPr lang="en-US" sz="1200" dirty="0">
              <a:latin typeface="Arial" panose="020B0604020202020204" pitchFamily="34" charset="0"/>
              <a:cs typeface="Arial" panose="020B0604020202020204" pitchFamily="34" charset="0"/>
            </a:rPr>
            <a:t>time, distance, and appointment wait-time standards</a:t>
          </a:r>
        </a:p>
      </dgm:t>
    </dgm:pt>
    <dgm:pt modelId="{6EAAFFD3-CBEE-4440-BD4C-26F235ADFDD7}" type="parTrans" cxnId="{400920ED-63E8-4D1D-B146-E10E19A22F4D}">
      <dgm:prSet/>
      <dgm:spPr/>
      <dgm:t>
        <a:bodyPr/>
        <a:lstStyle/>
        <a:p>
          <a:endParaRPr lang="en-US"/>
        </a:p>
      </dgm:t>
    </dgm:pt>
    <dgm:pt modelId="{1E0E4752-FCF7-48F1-BDD3-79805870352D}" type="sibTrans" cxnId="{400920ED-63E8-4D1D-B146-E10E19A22F4D}">
      <dgm:prSet/>
      <dgm:spPr/>
      <dgm:t>
        <a:bodyPr/>
        <a:lstStyle/>
        <a:p>
          <a:endParaRPr lang="en-US"/>
        </a:p>
      </dgm:t>
    </dgm:pt>
    <dgm:pt modelId="{71D4D2AF-DD11-4B47-A6BC-A5F1F7B5A523}">
      <dgm:prSet custT="1"/>
      <dgm:spPr/>
      <dgm:t>
        <a:bodyPr/>
        <a:lstStyle/>
        <a:p>
          <a:r>
            <a:rPr lang="en-US" sz="1200" b="0" dirty="0">
              <a:latin typeface="Arial" panose="020B0604020202020204" pitchFamily="34" charset="0"/>
              <a:cs typeface="Arial" panose="020B0604020202020204" pitchFamily="34" charset="0"/>
            </a:rPr>
            <a:t>Access to </a:t>
          </a:r>
          <a:r>
            <a:rPr lang="en-US" sz="1200" dirty="0">
              <a:latin typeface="Arial" panose="020B0604020202020204" pitchFamily="34" charset="0"/>
              <a:cs typeface="Arial" panose="020B0604020202020204" pitchFamily="34" charset="0"/>
            </a:rPr>
            <a:t>after-hours care</a:t>
          </a:r>
          <a:r>
            <a:rPr lang="en-US" sz="1200" b="0" dirty="0">
              <a:latin typeface="Arial" panose="020B0604020202020204" pitchFamily="34" charset="0"/>
              <a:cs typeface="Arial" panose="020B0604020202020204" pitchFamily="34" charset="0"/>
            </a:rPr>
            <a:t> and urgent services</a:t>
          </a:r>
          <a:endParaRPr lang="en-US" sz="1200" dirty="0">
            <a:latin typeface="Arial" panose="020B0604020202020204" pitchFamily="34" charset="0"/>
            <a:cs typeface="Arial" panose="020B0604020202020204" pitchFamily="34" charset="0"/>
          </a:endParaRPr>
        </a:p>
      </dgm:t>
    </dgm:pt>
    <dgm:pt modelId="{EC447392-A4F4-47AD-8F05-1229476416BC}" type="parTrans" cxnId="{4B347C0E-27C5-483C-AE76-4BF2603DEC9E}">
      <dgm:prSet/>
      <dgm:spPr/>
      <dgm:t>
        <a:bodyPr/>
        <a:lstStyle/>
        <a:p>
          <a:endParaRPr lang="en-US"/>
        </a:p>
      </dgm:t>
    </dgm:pt>
    <dgm:pt modelId="{74C42050-B317-4648-8235-0AE425528A43}" type="sibTrans" cxnId="{4B347C0E-27C5-483C-AE76-4BF2603DEC9E}">
      <dgm:prSet/>
      <dgm:spPr/>
      <dgm:t>
        <a:bodyPr/>
        <a:lstStyle/>
        <a:p>
          <a:endParaRPr lang="en-US"/>
        </a:p>
      </dgm:t>
    </dgm:pt>
    <dgm:pt modelId="{18DF200F-C940-4A2B-8F86-D40E756B3A3A}">
      <dgm:prSet custT="1"/>
      <dgm:spPr/>
      <dgm:t>
        <a:bodyPr/>
        <a:lstStyle/>
        <a:p>
          <a:r>
            <a:rPr lang="en-US" sz="1200" b="0" dirty="0">
              <a:latin typeface="Arial" panose="020B0604020202020204" pitchFamily="34" charset="0"/>
              <a:cs typeface="Arial" panose="020B0604020202020204" pitchFamily="34" charset="0"/>
            </a:rPr>
            <a:t>Ensures </a:t>
          </a:r>
          <a:r>
            <a:rPr lang="en-US" sz="1200" dirty="0">
              <a:latin typeface="Arial" panose="020B0604020202020204" pitchFamily="34" charset="0"/>
              <a:cs typeface="Arial" panose="020B0604020202020204" pitchFamily="34" charset="0"/>
            </a:rPr>
            <a:t>continuity of care</a:t>
          </a:r>
          <a:r>
            <a:rPr lang="en-US" sz="1200" b="0" dirty="0">
              <a:latin typeface="Arial" panose="020B0604020202020204" pitchFamily="34" charset="0"/>
              <a:cs typeface="Arial" panose="020B0604020202020204" pitchFamily="34" charset="0"/>
            </a:rPr>
            <a:t>, especially during transitions</a:t>
          </a:r>
          <a:endParaRPr lang="en-US" sz="1200" dirty="0">
            <a:latin typeface="Arial" panose="020B0604020202020204" pitchFamily="34" charset="0"/>
            <a:cs typeface="Arial" panose="020B0604020202020204" pitchFamily="34" charset="0"/>
          </a:endParaRPr>
        </a:p>
      </dgm:t>
    </dgm:pt>
    <dgm:pt modelId="{AEB9A8B8-DDF9-47E2-9C3A-375C40217902}" type="parTrans" cxnId="{1AC2C826-30D0-4542-B002-65002AC889AC}">
      <dgm:prSet/>
      <dgm:spPr/>
      <dgm:t>
        <a:bodyPr/>
        <a:lstStyle/>
        <a:p>
          <a:endParaRPr lang="en-US"/>
        </a:p>
      </dgm:t>
    </dgm:pt>
    <dgm:pt modelId="{AB28787F-7B2D-4479-B896-ED36347BFD56}" type="sibTrans" cxnId="{1AC2C826-30D0-4542-B002-65002AC889AC}">
      <dgm:prSet/>
      <dgm:spPr/>
      <dgm:t>
        <a:bodyPr/>
        <a:lstStyle/>
        <a:p>
          <a:endParaRPr lang="en-US"/>
        </a:p>
      </dgm:t>
    </dgm:pt>
    <dgm:pt modelId="{0B333DF0-7DD0-4037-810F-0DB489E18E2D}">
      <dgm:prSet custT="1"/>
      <dgm:spPr/>
      <dgm:t>
        <a:bodyPr/>
        <a:lstStyle/>
        <a:p>
          <a:r>
            <a:rPr lang="en-US" sz="2000" dirty="0">
              <a:latin typeface="Arial" panose="020B0604020202020204" pitchFamily="34" charset="0"/>
              <a:cs typeface="Arial" panose="020B0604020202020204" pitchFamily="34" charset="0"/>
            </a:rPr>
            <a:t>Provider Training &amp; Oversight</a:t>
          </a:r>
        </a:p>
      </dgm:t>
    </dgm:pt>
    <dgm:pt modelId="{1052EDBD-76A8-4E47-AA19-2A2872F6C3BA}" type="parTrans" cxnId="{66073F85-0CDE-4BEA-AD58-AB1C5AE8E0B2}">
      <dgm:prSet/>
      <dgm:spPr/>
      <dgm:t>
        <a:bodyPr/>
        <a:lstStyle/>
        <a:p>
          <a:endParaRPr lang="en-US"/>
        </a:p>
      </dgm:t>
    </dgm:pt>
    <dgm:pt modelId="{402B0635-F60D-4BDD-AC13-5C8F19853829}" type="sibTrans" cxnId="{66073F85-0CDE-4BEA-AD58-AB1C5AE8E0B2}">
      <dgm:prSet/>
      <dgm:spPr/>
      <dgm:t>
        <a:bodyPr/>
        <a:lstStyle/>
        <a:p>
          <a:endParaRPr lang="en-US"/>
        </a:p>
      </dgm:t>
    </dgm:pt>
    <dgm:pt modelId="{74F5A174-1BE7-434E-9E7D-257DC4F1A4D5}">
      <dgm:prSet custT="1"/>
      <dgm:spPr/>
      <dgm:t>
        <a:bodyPr/>
        <a:lstStyle/>
        <a:p>
          <a:r>
            <a:rPr lang="en-US" sz="1200" b="0" dirty="0">
              <a:latin typeface="Arial" panose="020B0604020202020204" pitchFamily="34" charset="0"/>
              <a:cs typeface="Arial" panose="020B0604020202020204" pitchFamily="34" charset="0"/>
            </a:rPr>
            <a:t>Training on:</a:t>
          </a:r>
          <a:endParaRPr lang="en-US" sz="1200" dirty="0">
            <a:latin typeface="Arial" panose="020B0604020202020204" pitchFamily="34" charset="0"/>
            <a:cs typeface="Arial" panose="020B0604020202020204" pitchFamily="34" charset="0"/>
          </a:endParaRPr>
        </a:p>
      </dgm:t>
    </dgm:pt>
    <dgm:pt modelId="{B2201045-5AFA-4236-B503-1C70C4901030}" type="parTrans" cxnId="{080BFFD4-EDB9-41B8-80D3-88DFA5A40318}">
      <dgm:prSet/>
      <dgm:spPr/>
      <dgm:t>
        <a:bodyPr/>
        <a:lstStyle/>
        <a:p>
          <a:endParaRPr lang="en-US"/>
        </a:p>
      </dgm:t>
    </dgm:pt>
    <dgm:pt modelId="{4441FC1C-95A8-47C3-BC93-4ED17B902E95}" type="sibTrans" cxnId="{080BFFD4-EDB9-41B8-80D3-88DFA5A40318}">
      <dgm:prSet/>
      <dgm:spPr/>
      <dgm:t>
        <a:bodyPr/>
        <a:lstStyle/>
        <a:p>
          <a:endParaRPr lang="en-US"/>
        </a:p>
      </dgm:t>
    </dgm:pt>
    <dgm:pt modelId="{1D7DFA6D-63EF-4AEA-BD46-1826F0CEA161}">
      <dgm:prSet custT="1"/>
      <dgm:spPr/>
      <dgm:t>
        <a:bodyPr/>
        <a:lstStyle/>
        <a:p>
          <a:r>
            <a:rPr lang="en-US" sz="1200" dirty="0">
              <a:latin typeface="Arial" panose="020B0604020202020204" pitchFamily="34" charset="0"/>
              <a:cs typeface="Arial" panose="020B0604020202020204" pitchFamily="34" charset="0"/>
            </a:rPr>
            <a:t>C-SNP Model of Care requirements</a:t>
          </a:r>
        </a:p>
      </dgm:t>
    </dgm:pt>
    <dgm:pt modelId="{8EF5C4FC-A94E-47B9-BEB8-5E1E3DA0EE15}" type="parTrans" cxnId="{29BC6BFD-63ED-4B15-AB92-B7691724582C}">
      <dgm:prSet/>
      <dgm:spPr/>
      <dgm:t>
        <a:bodyPr/>
        <a:lstStyle/>
        <a:p>
          <a:endParaRPr lang="en-US"/>
        </a:p>
      </dgm:t>
    </dgm:pt>
    <dgm:pt modelId="{21537F4A-2AAF-4FF4-84CB-DFD396A69734}" type="sibTrans" cxnId="{29BC6BFD-63ED-4B15-AB92-B7691724582C}">
      <dgm:prSet/>
      <dgm:spPr/>
      <dgm:t>
        <a:bodyPr/>
        <a:lstStyle/>
        <a:p>
          <a:endParaRPr lang="en-US"/>
        </a:p>
      </dgm:t>
    </dgm:pt>
    <dgm:pt modelId="{AAF9E6D5-B62E-45CB-800F-E32D6DEECCE9}">
      <dgm:prSet custT="1"/>
      <dgm:spPr/>
      <dgm:t>
        <a:bodyPr/>
        <a:lstStyle/>
        <a:p>
          <a:r>
            <a:rPr lang="en-US" sz="1200" dirty="0">
              <a:latin typeface="Arial" panose="020B0604020202020204" pitchFamily="34" charset="0"/>
              <a:cs typeface="Arial" panose="020B0604020202020204" pitchFamily="34" charset="0"/>
            </a:rPr>
            <a:t>Chronic condition management</a:t>
          </a:r>
        </a:p>
      </dgm:t>
    </dgm:pt>
    <dgm:pt modelId="{0C3AE701-807F-4977-8365-917D29E5F752}" type="parTrans" cxnId="{73DC3C13-535A-441E-BBA6-5F2DFD29D943}">
      <dgm:prSet/>
      <dgm:spPr/>
      <dgm:t>
        <a:bodyPr/>
        <a:lstStyle/>
        <a:p>
          <a:endParaRPr lang="en-US"/>
        </a:p>
      </dgm:t>
    </dgm:pt>
    <dgm:pt modelId="{4DD95F93-EDF0-46AF-9E71-A6C0861797F5}" type="sibTrans" cxnId="{73DC3C13-535A-441E-BBA6-5F2DFD29D943}">
      <dgm:prSet/>
      <dgm:spPr/>
      <dgm:t>
        <a:bodyPr/>
        <a:lstStyle/>
        <a:p>
          <a:endParaRPr lang="en-US"/>
        </a:p>
      </dgm:t>
    </dgm:pt>
    <dgm:pt modelId="{B4D642C5-D8BE-446A-9AA3-1C5859B193D4}">
      <dgm:prSet custT="1"/>
      <dgm:spPr/>
      <dgm:t>
        <a:bodyPr/>
        <a:lstStyle/>
        <a:p>
          <a:r>
            <a:rPr lang="en-US" sz="1200" dirty="0">
              <a:latin typeface="Arial" panose="020B0604020202020204" pitchFamily="34" charset="0"/>
              <a:cs typeface="Arial" panose="020B0604020202020204" pitchFamily="34" charset="0"/>
            </a:rPr>
            <a:t>Cultural competency and health equity</a:t>
          </a:r>
        </a:p>
      </dgm:t>
    </dgm:pt>
    <dgm:pt modelId="{A4C3390E-8036-439E-86E2-7A8A79369B7A}" type="parTrans" cxnId="{B41542E8-0FE3-4D96-8128-93EA582D40E0}">
      <dgm:prSet/>
      <dgm:spPr/>
      <dgm:t>
        <a:bodyPr/>
        <a:lstStyle/>
        <a:p>
          <a:endParaRPr lang="en-US"/>
        </a:p>
      </dgm:t>
    </dgm:pt>
    <dgm:pt modelId="{99F99AA4-E206-4A50-9ED0-B30677C48727}" type="sibTrans" cxnId="{B41542E8-0FE3-4D96-8128-93EA582D40E0}">
      <dgm:prSet/>
      <dgm:spPr/>
      <dgm:t>
        <a:bodyPr/>
        <a:lstStyle/>
        <a:p>
          <a:endParaRPr lang="en-US"/>
        </a:p>
      </dgm:t>
    </dgm:pt>
    <dgm:pt modelId="{99731579-E29D-4FB3-A2DD-7B4BE2C06715}">
      <dgm:prSet custT="1"/>
      <dgm:spPr/>
      <dgm:t>
        <a:bodyPr/>
        <a:lstStyle/>
        <a:p>
          <a:r>
            <a:rPr lang="en-US" sz="1200" b="0" dirty="0">
              <a:latin typeface="Arial" panose="020B0604020202020204" pitchFamily="34" charset="0"/>
              <a:cs typeface="Arial" panose="020B0604020202020204" pitchFamily="34" charset="0"/>
            </a:rPr>
            <a:t>Ongoing monitoring to ensure </a:t>
          </a:r>
          <a:r>
            <a:rPr lang="en-US" sz="1200" dirty="0">
              <a:latin typeface="Arial" panose="020B0604020202020204" pitchFamily="34" charset="0"/>
              <a:cs typeface="Arial" panose="020B0604020202020204" pitchFamily="34" charset="0"/>
            </a:rPr>
            <a:t>CMS MOC compliance</a:t>
          </a:r>
        </a:p>
      </dgm:t>
    </dgm:pt>
    <dgm:pt modelId="{75E1E02C-B61E-442C-8525-49A3CD3E8BFB}" type="parTrans" cxnId="{C2ADF207-C7AD-47D1-A15E-4A9FA57C62CF}">
      <dgm:prSet/>
      <dgm:spPr/>
      <dgm:t>
        <a:bodyPr/>
        <a:lstStyle/>
        <a:p>
          <a:endParaRPr lang="en-US"/>
        </a:p>
      </dgm:t>
    </dgm:pt>
    <dgm:pt modelId="{B76322C3-9DB9-427F-9FE8-04C724FC7E5B}" type="sibTrans" cxnId="{C2ADF207-C7AD-47D1-A15E-4A9FA57C62CF}">
      <dgm:prSet/>
      <dgm:spPr/>
      <dgm:t>
        <a:bodyPr/>
        <a:lstStyle/>
        <a:p>
          <a:endParaRPr lang="en-US"/>
        </a:p>
      </dgm:t>
    </dgm:pt>
    <dgm:pt modelId="{D773BC22-B0F7-4FC5-9A03-790F7B5EC7F7}" type="pres">
      <dgm:prSet presAssocID="{B8D5B407-BAED-45FD-B9CF-1CA0B4AD9BFF}" presName="Name0" presStyleCnt="0">
        <dgm:presLayoutVars>
          <dgm:dir/>
          <dgm:animLvl val="lvl"/>
          <dgm:resizeHandles val="exact"/>
        </dgm:presLayoutVars>
      </dgm:prSet>
      <dgm:spPr/>
    </dgm:pt>
    <dgm:pt modelId="{C5EDD98C-97B1-4257-8814-97DDB24471C7}" type="pres">
      <dgm:prSet presAssocID="{0E369F95-AB4C-4AC9-8ED3-DA93C9DE4AD7}" presName="linNode" presStyleCnt="0"/>
      <dgm:spPr/>
    </dgm:pt>
    <dgm:pt modelId="{006EBD4E-11B0-4B62-8634-859D06D6EC55}" type="pres">
      <dgm:prSet presAssocID="{0E369F95-AB4C-4AC9-8ED3-DA93C9DE4AD7}" presName="parentText" presStyleLbl="node1" presStyleIdx="0" presStyleCnt="4">
        <dgm:presLayoutVars>
          <dgm:chMax val="1"/>
          <dgm:bulletEnabled val="1"/>
        </dgm:presLayoutVars>
      </dgm:prSet>
      <dgm:spPr/>
    </dgm:pt>
    <dgm:pt modelId="{7E5180F3-9FF9-4F2D-8610-FC6EDCE08A83}" type="pres">
      <dgm:prSet presAssocID="{0E369F95-AB4C-4AC9-8ED3-DA93C9DE4AD7}" presName="descendantText" presStyleLbl="alignAccFollowNode1" presStyleIdx="0" presStyleCnt="4">
        <dgm:presLayoutVars>
          <dgm:bulletEnabled val="1"/>
        </dgm:presLayoutVars>
      </dgm:prSet>
      <dgm:spPr/>
    </dgm:pt>
    <dgm:pt modelId="{0D463960-1FAE-49E8-85AB-EF25936B7C99}" type="pres">
      <dgm:prSet presAssocID="{9E0A4AF6-498E-4380-A3DF-EDE696C53249}" presName="sp" presStyleCnt="0"/>
      <dgm:spPr/>
    </dgm:pt>
    <dgm:pt modelId="{8BA5B6A8-9CE7-4090-A194-D15D6C6FC15C}" type="pres">
      <dgm:prSet presAssocID="{6617F461-1FFA-4265-A4C8-4FCCFF8386EA}" presName="linNode" presStyleCnt="0"/>
      <dgm:spPr/>
    </dgm:pt>
    <dgm:pt modelId="{0D07B572-F918-42A5-9DEA-7020E6B2F075}" type="pres">
      <dgm:prSet presAssocID="{6617F461-1FFA-4265-A4C8-4FCCFF8386EA}" presName="parentText" presStyleLbl="node1" presStyleIdx="1" presStyleCnt="4">
        <dgm:presLayoutVars>
          <dgm:chMax val="1"/>
          <dgm:bulletEnabled val="1"/>
        </dgm:presLayoutVars>
      </dgm:prSet>
      <dgm:spPr/>
    </dgm:pt>
    <dgm:pt modelId="{93C3E26F-2C1D-4A55-BFC5-9BC35EBF3889}" type="pres">
      <dgm:prSet presAssocID="{6617F461-1FFA-4265-A4C8-4FCCFF8386EA}" presName="descendantText" presStyleLbl="alignAccFollowNode1" presStyleIdx="1" presStyleCnt="4">
        <dgm:presLayoutVars>
          <dgm:bulletEnabled val="1"/>
        </dgm:presLayoutVars>
      </dgm:prSet>
      <dgm:spPr/>
    </dgm:pt>
    <dgm:pt modelId="{4FD999B3-7DE8-4EFE-9AE9-903839AB9468}" type="pres">
      <dgm:prSet presAssocID="{EFBCBDBC-7BE0-4A86-AB7F-30DE2281BEA8}" presName="sp" presStyleCnt="0"/>
      <dgm:spPr/>
    </dgm:pt>
    <dgm:pt modelId="{C58D9CA7-F62C-46F5-BD86-636C54013355}" type="pres">
      <dgm:prSet presAssocID="{25F3F1EB-5E2F-4FE6-B671-E56EA7554294}" presName="linNode" presStyleCnt="0"/>
      <dgm:spPr/>
    </dgm:pt>
    <dgm:pt modelId="{49D1B6EE-74F4-4A8E-AD19-62C99910A3E4}" type="pres">
      <dgm:prSet presAssocID="{25F3F1EB-5E2F-4FE6-B671-E56EA7554294}" presName="parentText" presStyleLbl="node1" presStyleIdx="2" presStyleCnt="4">
        <dgm:presLayoutVars>
          <dgm:chMax val="1"/>
          <dgm:bulletEnabled val="1"/>
        </dgm:presLayoutVars>
      </dgm:prSet>
      <dgm:spPr/>
    </dgm:pt>
    <dgm:pt modelId="{59A12E17-E640-41AF-A241-8425DA02B3D5}" type="pres">
      <dgm:prSet presAssocID="{25F3F1EB-5E2F-4FE6-B671-E56EA7554294}" presName="descendantText" presStyleLbl="alignAccFollowNode1" presStyleIdx="2" presStyleCnt="4">
        <dgm:presLayoutVars>
          <dgm:bulletEnabled val="1"/>
        </dgm:presLayoutVars>
      </dgm:prSet>
      <dgm:spPr/>
    </dgm:pt>
    <dgm:pt modelId="{BBD3218C-E63A-4C17-91B4-FE3D1E33118D}" type="pres">
      <dgm:prSet presAssocID="{CC7B2645-B56C-493F-9376-588266EB3E1D}" presName="sp" presStyleCnt="0"/>
      <dgm:spPr/>
    </dgm:pt>
    <dgm:pt modelId="{2A064A77-CE2E-4A8E-A9C3-807F9E69F34B}" type="pres">
      <dgm:prSet presAssocID="{0B333DF0-7DD0-4037-810F-0DB489E18E2D}" presName="linNode" presStyleCnt="0"/>
      <dgm:spPr/>
    </dgm:pt>
    <dgm:pt modelId="{7E707EBE-2CDE-418F-8D15-8776DF9B1A5C}" type="pres">
      <dgm:prSet presAssocID="{0B333DF0-7DD0-4037-810F-0DB489E18E2D}" presName="parentText" presStyleLbl="node1" presStyleIdx="3" presStyleCnt="4">
        <dgm:presLayoutVars>
          <dgm:chMax val="1"/>
          <dgm:bulletEnabled val="1"/>
        </dgm:presLayoutVars>
      </dgm:prSet>
      <dgm:spPr/>
    </dgm:pt>
    <dgm:pt modelId="{8D096CD0-06B1-4FFE-BCD1-0EB23A3416F1}" type="pres">
      <dgm:prSet presAssocID="{0B333DF0-7DD0-4037-810F-0DB489E18E2D}" presName="descendantText" presStyleLbl="alignAccFollowNode1" presStyleIdx="3" presStyleCnt="4">
        <dgm:presLayoutVars>
          <dgm:bulletEnabled val="1"/>
        </dgm:presLayoutVars>
      </dgm:prSet>
      <dgm:spPr/>
    </dgm:pt>
  </dgm:ptLst>
  <dgm:cxnLst>
    <dgm:cxn modelId="{FB14AD04-B847-4C2C-90B7-CA5B143A585D}" srcId="{0E369F95-AB4C-4AC9-8ED3-DA93C9DE4AD7}" destId="{FFA4A436-7217-416D-8185-B3A0329331E9}" srcOrd="0" destOrd="0" parTransId="{E53A3D4C-9B1D-4A11-A630-CC3CFC0C10B1}" sibTransId="{A0CA3E35-73C2-4535-9F09-7052E4E414A9}"/>
    <dgm:cxn modelId="{C2ADF207-C7AD-47D1-A15E-4A9FA57C62CF}" srcId="{0B333DF0-7DD0-4037-810F-0DB489E18E2D}" destId="{99731579-E29D-4FB3-A2DD-7B4BE2C06715}" srcOrd="1" destOrd="0" parTransId="{75E1E02C-B61E-442C-8525-49A3CD3E8BFB}" sibTransId="{B76322C3-9DB9-427F-9FE8-04C724FC7E5B}"/>
    <dgm:cxn modelId="{4B347C0E-27C5-483C-AE76-4BF2603DEC9E}" srcId="{25F3F1EB-5E2F-4FE6-B671-E56EA7554294}" destId="{71D4D2AF-DD11-4B47-A6BC-A5F1F7B5A523}" srcOrd="1" destOrd="0" parTransId="{EC447392-A4F4-47AD-8F05-1229476416BC}" sibTransId="{74C42050-B317-4648-8235-0AE425528A43}"/>
    <dgm:cxn modelId="{73DC3C13-535A-441E-BBA6-5F2DFD29D943}" srcId="{74F5A174-1BE7-434E-9E7D-257DC4F1A4D5}" destId="{AAF9E6D5-B62E-45CB-800F-E32D6DEECCE9}" srcOrd="1" destOrd="0" parTransId="{0C3AE701-807F-4977-8365-917D29E5F752}" sibTransId="{4DD95F93-EDF0-46AF-9E71-A6C0861797F5}"/>
    <dgm:cxn modelId="{8AD01F1C-07BC-4402-8CC7-9C7965E67CFC}" type="presOf" srcId="{AAF9E6D5-B62E-45CB-800F-E32D6DEECCE9}" destId="{8D096CD0-06B1-4FFE-BCD1-0EB23A3416F1}" srcOrd="0" destOrd="2" presId="urn:microsoft.com/office/officeart/2005/8/layout/vList5"/>
    <dgm:cxn modelId="{2574D01C-FFE3-4E46-B0DA-5ED083A4ADDB}" type="presOf" srcId="{0E369F95-AB4C-4AC9-8ED3-DA93C9DE4AD7}" destId="{006EBD4E-11B0-4B62-8634-859D06D6EC55}" srcOrd="0" destOrd="0" presId="urn:microsoft.com/office/officeart/2005/8/layout/vList5"/>
    <dgm:cxn modelId="{1AC2C826-30D0-4542-B002-65002AC889AC}" srcId="{25F3F1EB-5E2F-4FE6-B671-E56EA7554294}" destId="{18DF200F-C940-4A2B-8F86-D40E756B3A3A}" srcOrd="2" destOrd="0" parTransId="{AEB9A8B8-DDF9-47E2-9C3A-375C40217902}" sibTransId="{AB28787F-7B2D-4479-B896-ED36347BFD56}"/>
    <dgm:cxn modelId="{6A6DCD27-F6D2-4695-A5B9-F5919AF4BED0}" type="presOf" srcId="{33565297-BCE8-497F-9E13-B47DCC651FE2}" destId="{7E5180F3-9FF9-4F2D-8610-FC6EDCE08A83}" srcOrd="0" destOrd="1" presId="urn:microsoft.com/office/officeart/2005/8/layout/vList5"/>
    <dgm:cxn modelId="{80E4E527-FD7D-41E3-90AE-BBA9EDB0E399}" type="presOf" srcId="{0B333DF0-7DD0-4037-810F-0DB489E18E2D}" destId="{7E707EBE-2CDE-418F-8D15-8776DF9B1A5C}" srcOrd="0" destOrd="0" presId="urn:microsoft.com/office/officeart/2005/8/layout/vList5"/>
    <dgm:cxn modelId="{C4035528-91B8-4368-A1C2-3B2579F359D2}" type="presOf" srcId="{71D4D2AF-DD11-4B47-A6BC-A5F1F7B5A523}" destId="{59A12E17-E640-41AF-A241-8425DA02B3D5}" srcOrd="0" destOrd="1" presId="urn:microsoft.com/office/officeart/2005/8/layout/vList5"/>
    <dgm:cxn modelId="{10F6002E-9BE4-4293-A389-0EE8F12CD777}" type="presOf" srcId="{1D7DFA6D-63EF-4AEA-BD46-1826F0CEA161}" destId="{8D096CD0-06B1-4FFE-BCD1-0EB23A3416F1}" srcOrd="0" destOrd="1" presId="urn:microsoft.com/office/officeart/2005/8/layout/vList5"/>
    <dgm:cxn modelId="{B8E19F2E-8A8D-4614-A476-F0DA533503DB}" type="presOf" srcId="{B4D642C5-D8BE-446A-9AA3-1C5859B193D4}" destId="{8D096CD0-06B1-4FFE-BCD1-0EB23A3416F1}" srcOrd="0" destOrd="3" presId="urn:microsoft.com/office/officeart/2005/8/layout/vList5"/>
    <dgm:cxn modelId="{7C86DF3D-ADF1-468F-8E14-69FF6E5F47BA}" srcId="{0E369F95-AB4C-4AC9-8ED3-DA93C9DE4AD7}" destId="{5257EECA-017D-4B33-BA88-21D8B1533C9A}" srcOrd="2" destOrd="0" parTransId="{29DE08C1-BC68-4D0A-ABAC-85A0FEAE2785}" sibTransId="{DEBB3DCF-A37A-4599-A394-CB00DA95BABC}"/>
    <dgm:cxn modelId="{70697163-8D79-4084-AA23-4D9DD0625A30}" srcId="{B8D5B407-BAED-45FD-B9CF-1CA0B4AD9BFF}" destId="{25F3F1EB-5E2F-4FE6-B671-E56EA7554294}" srcOrd="2" destOrd="0" parTransId="{286DFCB1-F667-4572-BA95-02460DDB8FD6}" sibTransId="{CC7B2645-B56C-493F-9376-588266EB3E1D}"/>
    <dgm:cxn modelId="{C880CA46-9896-4572-AC16-E8E3BED37583}" type="presOf" srcId="{E358FB1C-DF4A-44CB-91AE-A2BC44FBF66D}" destId="{93C3E26F-2C1D-4A55-BFC5-9BC35EBF3889}" srcOrd="0" destOrd="1" presId="urn:microsoft.com/office/officeart/2005/8/layout/vList5"/>
    <dgm:cxn modelId="{34B14F48-066C-4A91-8252-463AC34E0024}" type="presOf" srcId="{25F3F1EB-5E2F-4FE6-B671-E56EA7554294}" destId="{49D1B6EE-74F4-4A8E-AD19-62C99910A3E4}" srcOrd="0" destOrd="0" presId="urn:microsoft.com/office/officeart/2005/8/layout/vList5"/>
    <dgm:cxn modelId="{335BAD4D-B430-4A88-9CB1-1F8B68C1B646}" type="presOf" srcId="{99731579-E29D-4FB3-A2DD-7B4BE2C06715}" destId="{8D096CD0-06B1-4FFE-BCD1-0EB23A3416F1}" srcOrd="0" destOrd="4" presId="urn:microsoft.com/office/officeart/2005/8/layout/vList5"/>
    <dgm:cxn modelId="{3012954E-E9CA-41B9-92EF-76D4807AA98D}" type="presOf" srcId="{B8D5B407-BAED-45FD-B9CF-1CA0B4AD9BFF}" destId="{D773BC22-B0F7-4FC5-9A03-790F7B5EC7F7}" srcOrd="0" destOrd="0" presId="urn:microsoft.com/office/officeart/2005/8/layout/vList5"/>
    <dgm:cxn modelId="{39137153-58EC-451C-B359-F40F9E01CF1F}" type="presOf" srcId="{18DF200F-C940-4A2B-8F86-D40E756B3A3A}" destId="{59A12E17-E640-41AF-A241-8425DA02B3D5}" srcOrd="0" destOrd="2" presId="urn:microsoft.com/office/officeart/2005/8/layout/vList5"/>
    <dgm:cxn modelId="{FBFE9154-FEB6-4C37-AA1E-14F50531EF3E}" type="presOf" srcId="{74F5A174-1BE7-434E-9E7D-257DC4F1A4D5}" destId="{8D096CD0-06B1-4FFE-BCD1-0EB23A3416F1}" srcOrd="0" destOrd="0" presId="urn:microsoft.com/office/officeart/2005/8/layout/vList5"/>
    <dgm:cxn modelId="{C6AA6F7B-2B92-4CF5-ABF6-A2965B2EABA3}" srcId="{0E369F95-AB4C-4AC9-8ED3-DA93C9DE4AD7}" destId="{33565297-BCE8-497F-9E13-B47DCC651FE2}" srcOrd="1" destOrd="0" parTransId="{A6E2AF20-62E0-4B2C-A00E-E1E25ED1F36E}" sibTransId="{406AF18F-FC84-409E-BE16-0AC64019FEBB}"/>
    <dgm:cxn modelId="{A53D7482-5917-4C00-BCB2-7E599A787526}" type="presOf" srcId="{46F4A538-BE6F-42F0-B676-4BEC29E88BFA}" destId="{93C3E26F-2C1D-4A55-BFC5-9BC35EBF3889}" srcOrd="0" destOrd="0" presId="urn:microsoft.com/office/officeart/2005/8/layout/vList5"/>
    <dgm:cxn modelId="{66073F85-0CDE-4BEA-AD58-AB1C5AE8E0B2}" srcId="{B8D5B407-BAED-45FD-B9CF-1CA0B4AD9BFF}" destId="{0B333DF0-7DD0-4037-810F-0DB489E18E2D}" srcOrd="3" destOrd="0" parTransId="{1052EDBD-76A8-4E47-AA19-2A2872F6C3BA}" sibTransId="{402B0635-F60D-4BDD-AC13-5C8F19853829}"/>
    <dgm:cxn modelId="{7C81C8A5-0289-46A5-A59E-E96C91D7E16B}" srcId="{6617F461-1FFA-4265-A4C8-4FCCFF8386EA}" destId="{E358FB1C-DF4A-44CB-91AE-A2BC44FBF66D}" srcOrd="1" destOrd="0" parTransId="{2764853E-4234-4174-A1B6-6D8F4A827BC3}" sibTransId="{C95076D0-3CEE-4642-8C0C-239ED7434145}"/>
    <dgm:cxn modelId="{8CF8EBB3-EE3E-4960-A26B-93365BD4FF5C}" srcId="{6617F461-1FFA-4265-A4C8-4FCCFF8386EA}" destId="{CF5FC932-102E-45C8-AE7D-EEDB6BCEDF84}" srcOrd="2" destOrd="0" parTransId="{8A5F0782-A8AB-49F5-BDBC-537A1E1C5638}" sibTransId="{5BF61706-8C2F-450A-8112-9476D6815BD4}"/>
    <dgm:cxn modelId="{41552DC1-417B-436A-87CF-1F7CB2F2780A}" srcId="{B8D5B407-BAED-45FD-B9CF-1CA0B4AD9BFF}" destId="{6617F461-1FFA-4265-A4C8-4FCCFF8386EA}" srcOrd="1" destOrd="0" parTransId="{E75BBF4B-A665-4738-A267-0E0C730D1218}" sibTransId="{EFBCBDBC-7BE0-4A86-AB7F-30DE2281BEA8}"/>
    <dgm:cxn modelId="{EC0069C1-637A-4984-9A56-5CA0E305C332}" srcId="{6617F461-1FFA-4265-A4C8-4FCCFF8386EA}" destId="{46F4A538-BE6F-42F0-B676-4BEC29E88BFA}" srcOrd="0" destOrd="0" parTransId="{7B104AD4-6692-4345-A995-42B856C27C8F}" sibTransId="{868EC5CC-0B23-41C8-A080-144EFEB183D2}"/>
    <dgm:cxn modelId="{82A9DFCD-125C-4D28-83B6-6E20BE924C75}" type="presOf" srcId="{6617F461-1FFA-4265-A4C8-4FCCFF8386EA}" destId="{0D07B572-F918-42A5-9DEA-7020E6B2F075}" srcOrd="0" destOrd="0" presId="urn:microsoft.com/office/officeart/2005/8/layout/vList5"/>
    <dgm:cxn modelId="{EF294ED4-5D9F-436C-ABE2-0C3180EB4E3F}" type="presOf" srcId="{A7B2238B-BD47-442A-A111-70DD214CACD2}" destId="{59A12E17-E640-41AF-A241-8425DA02B3D5}" srcOrd="0" destOrd="0" presId="urn:microsoft.com/office/officeart/2005/8/layout/vList5"/>
    <dgm:cxn modelId="{080BFFD4-EDB9-41B8-80D3-88DFA5A40318}" srcId="{0B333DF0-7DD0-4037-810F-0DB489E18E2D}" destId="{74F5A174-1BE7-434E-9E7D-257DC4F1A4D5}" srcOrd="0" destOrd="0" parTransId="{B2201045-5AFA-4236-B503-1C70C4901030}" sibTransId="{4441FC1C-95A8-47C3-BC93-4ED17B902E95}"/>
    <dgm:cxn modelId="{E61264D7-7C9B-4DF6-B760-70E9A95E2553}" type="presOf" srcId="{CF5FC932-102E-45C8-AE7D-EEDB6BCEDF84}" destId="{93C3E26F-2C1D-4A55-BFC5-9BC35EBF3889}" srcOrd="0" destOrd="2" presId="urn:microsoft.com/office/officeart/2005/8/layout/vList5"/>
    <dgm:cxn modelId="{013826DC-5902-497E-9BEA-A30849FB3929}" srcId="{B8D5B407-BAED-45FD-B9CF-1CA0B4AD9BFF}" destId="{0E369F95-AB4C-4AC9-8ED3-DA93C9DE4AD7}" srcOrd="0" destOrd="0" parTransId="{7E590BE9-0E53-407F-A299-C4C503373780}" sibTransId="{9E0A4AF6-498E-4380-A3DF-EDE696C53249}"/>
    <dgm:cxn modelId="{B41542E8-0FE3-4D96-8128-93EA582D40E0}" srcId="{74F5A174-1BE7-434E-9E7D-257DC4F1A4D5}" destId="{B4D642C5-D8BE-446A-9AA3-1C5859B193D4}" srcOrd="2" destOrd="0" parTransId="{A4C3390E-8036-439E-86E2-7A8A79369B7A}" sibTransId="{99F99AA4-E206-4A50-9ED0-B30677C48727}"/>
    <dgm:cxn modelId="{0A4315EC-7731-46B8-A89B-34B25C682105}" type="presOf" srcId="{FFA4A436-7217-416D-8185-B3A0329331E9}" destId="{7E5180F3-9FF9-4F2D-8610-FC6EDCE08A83}" srcOrd="0" destOrd="0" presId="urn:microsoft.com/office/officeart/2005/8/layout/vList5"/>
    <dgm:cxn modelId="{57B060EC-2468-43BB-8E74-29C4EB0BD198}" type="presOf" srcId="{5257EECA-017D-4B33-BA88-21D8B1533C9A}" destId="{7E5180F3-9FF9-4F2D-8610-FC6EDCE08A83}" srcOrd="0" destOrd="2" presId="urn:microsoft.com/office/officeart/2005/8/layout/vList5"/>
    <dgm:cxn modelId="{400920ED-63E8-4D1D-B146-E10E19A22F4D}" srcId="{25F3F1EB-5E2F-4FE6-B671-E56EA7554294}" destId="{A7B2238B-BD47-442A-A111-70DD214CACD2}" srcOrd="0" destOrd="0" parTransId="{6EAAFFD3-CBEE-4440-BD4C-26F235ADFDD7}" sibTransId="{1E0E4752-FCF7-48F1-BDD3-79805870352D}"/>
    <dgm:cxn modelId="{29BC6BFD-63ED-4B15-AB92-B7691724582C}" srcId="{74F5A174-1BE7-434E-9E7D-257DC4F1A4D5}" destId="{1D7DFA6D-63EF-4AEA-BD46-1826F0CEA161}" srcOrd="0" destOrd="0" parTransId="{8EF5C4FC-A94E-47B9-BEB8-5E1E3DA0EE15}" sibTransId="{21537F4A-2AAF-4FF4-84CB-DFD396A69734}"/>
    <dgm:cxn modelId="{96DD088A-55DB-425E-946A-CEA770604CB0}" type="presParOf" srcId="{D773BC22-B0F7-4FC5-9A03-790F7B5EC7F7}" destId="{C5EDD98C-97B1-4257-8814-97DDB24471C7}" srcOrd="0" destOrd="0" presId="urn:microsoft.com/office/officeart/2005/8/layout/vList5"/>
    <dgm:cxn modelId="{F301F266-A4D1-4FD1-8B04-BC31A6B21266}" type="presParOf" srcId="{C5EDD98C-97B1-4257-8814-97DDB24471C7}" destId="{006EBD4E-11B0-4B62-8634-859D06D6EC55}" srcOrd="0" destOrd="0" presId="urn:microsoft.com/office/officeart/2005/8/layout/vList5"/>
    <dgm:cxn modelId="{F4338BB5-7FDB-4A7B-A58D-23151BFD6DBA}" type="presParOf" srcId="{C5EDD98C-97B1-4257-8814-97DDB24471C7}" destId="{7E5180F3-9FF9-4F2D-8610-FC6EDCE08A83}" srcOrd="1" destOrd="0" presId="urn:microsoft.com/office/officeart/2005/8/layout/vList5"/>
    <dgm:cxn modelId="{B49375BD-E283-4A06-A272-C64B62B9AFFD}" type="presParOf" srcId="{D773BC22-B0F7-4FC5-9A03-790F7B5EC7F7}" destId="{0D463960-1FAE-49E8-85AB-EF25936B7C99}" srcOrd="1" destOrd="0" presId="urn:microsoft.com/office/officeart/2005/8/layout/vList5"/>
    <dgm:cxn modelId="{130B1558-AA93-41D2-99E8-52816604DD83}" type="presParOf" srcId="{D773BC22-B0F7-4FC5-9A03-790F7B5EC7F7}" destId="{8BA5B6A8-9CE7-4090-A194-D15D6C6FC15C}" srcOrd="2" destOrd="0" presId="urn:microsoft.com/office/officeart/2005/8/layout/vList5"/>
    <dgm:cxn modelId="{AAA0A94E-3F87-412B-8431-5DB4934505A3}" type="presParOf" srcId="{8BA5B6A8-9CE7-4090-A194-D15D6C6FC15C}" destId="{0D07B572-F918-42A5-9DEA-7020E6B2F075}" srcOrd="0" destOrd="0" presId="urn:microsoft.com/office/officeart/2005/8/layout/vList5"/>
    <dgm:cxn modelId="{D781EA09-B833-4773-8337-BB2A96D6CA64}" type="presParOf" srcId="{8BA5B6A8-9CE7-4090-A194-D15D6C6FC15C}" destId="{93C3E26F-2C1D-4A55-BFC5-9BC35EBF3889}" srcOrd="1" destOrd="0" presId="urn:microsoft.com/office/officeart/2005/8/layout/vList5"/>
    <dgm:cxn modelId="{899C4860-500F-4A9B-BBB2-9590115935CD}" type="presParOf" srcId="{D773BC22-B0F7-4FC5-9A03-790F7B5EC7F7}" destId="{4FD999B3-7DE8-4EFE-9AE9-903839AB9468}" srcOrd="3" destOrd="0" presId="urn:microsoft.com/office/officeart/2005/8/layout/vList5"/>
    <dgm:cxn modelId="{803B9BDE-46CB-4BC0-ADF1-FEA3CF3706C5}" type="presParOf" srcId="{D773BC22-B0F7-4FC5-9A03-790F7B5EC7F7}" destId="{C58D9CA7-F62C-46F5-BD86-636C54013355}" srcOrd="4" destOrd="0" presId="urn:microsoft.com/office/officeart/2005/8/layout/vList5"/>
    <dgm:cxn modelId="{BC4A293D-B122-45A3-9165-D8821B04C576}" type="presParOf" srcId="{C58D9CA7-F62C-46F5-BD86-636C54013355}" destId="{49D1B6EE-74F4-4A8E-AD19-62C99910A3E4}" srcOrd="0" destOrd="0" presId="urn:microsoft.com/office/officeart/2005/8/layout/vList5"/>
    <dgm:cxn modelId="{026C3855-3BE8-4C48-9A3D-1EA61F3F257D}" type="presParOf" srcId="{C58D9CA7-F62C-46F5-BD86-636C54013355}" destId="{59A12E17-E640-41AF-A241-8425DA02B3D5}" srcOrd="1" destOrd="0" presId="urn:microsoft.com/office/officeart/2005/8/layout/vList5"/>
    <dgm:cxn modelId="{BE67DEC7-FF6F-47DC-BE9E-F9040A2C8853}" type="presParOf" srcId="{D773BC22-B0F7-4FC5-9A03-790F7B5EC7F7}" destId="{BBD3218C-E63A-4C17-91B4-FE3D1E33118D}" srcOrd="5" destOrd="0" presId="urn:microsoft.com/office/officeart/2005/8/layout/vList5"/>
    <dgm:cxn modelId="{CA4D21DA-D2B5-46FD-AA7E-9FCA2E47684C}" type="presParOf" srcId="{D773BC22-B0F7-4FC5-9A03-790F7B5EC7F7}" destId="{2A064A77-CE2E-4A8E-A9C3-807F9E69F34B}" srcOrd="6" destOrd="0" presId="urn:microsoft.com/office/officeart/2005/8/layout/vList5"/>
    <dgm:cxn modelId="{A2AA3A25-B3A6-4F6E-990B-DCF5A71ED45B}" type="presParOf" srcId="{2A064A77-CE2E-4A8E-A9C3-807F9E69F34B}" destId="{7E707EBE-2CDE-418F-8D15-8776DF9B1A5C}" srcOrd="0" destOrd="0" presId="urn:microsoft.com/office/officeart/2005/8/layout/vList5"/>
    <dgm:cxn modelId="{04B7BFD2-B44D-4E26-B2B0-49477C796982}" type="presParOf" srcId="{2A064A77-CE2E-4A8E-A9C3-807F9E69F34B}" destId="{8D096CD0-06B1-4FFE-BCD1-0EB23A3416F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02C87C-1EBF-447C-AD39-46440D780A7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2B74A127-45AB-4609-87BF-B253B3CAD032}">
      <dgm:prSet phldrT="[Text]"/>
      <dgm:spPr>
        <a:solidFill>
          <a:schemeClr val="accent1"/>
        </a:solidFill>
      </dgm:spPr>
      <dgm:t>
        <a:bodyPr/>
        <a:lstStyle/>
        <a:p>
          <a:r>
            <a:rPr lang="en-US" dirty="0"/>
            <a:t>HealthTeam Advantage</a:t>
          </a:r>
        </a:p>
      </dgm:t>
    </dgm:pt>
    <dgm:pt modelId="{DBF66213-9C11-4EEF-9953-B3BA5D95FF09}" type="parTrans" cxnId="{37746FB3-C9AA-4D99-BFB3-4388DF0D8A1C}">
      <dgm:prSet/>
      <dgm:spPr/>
      <dgm:t>
        <a:bodyPr/>
        <a:lstStyle/>
        <a:p>
          <a:endParaRPr lang="en-US"/>
        </a:p>
      </dgm:t>
    </dgm:pt>
    <dgm:pt modelId="{B969541D-A491-488B-BF4B-4F4924488F0C}" type="sibTrans" cxnId="{37746FB3-C9AA-4D99-BFB3-4388DF0D8A1C}">
      <dgm:prSet/>
      <dgm:spPr/>
      <dgm:t>
        <a:bodyPr/>
        <a:lstStyle/>
        <a:p>
          <a:endParaRPr lang="en-US" dirty="0"/>
        </a:p>
      </dgm:t>
    </dgm:pt>
    <dgm:pt modelId="{6F409226-F33F-4B82-84AE-544271D7752B}">
      <dgm:prSet phldrT="[Text]"/>
      <dgm:spPr>
        <a:solidFill>
          <a:schemeClr val="accent6"/>
        </a:solidFill>
      </dgm:spPr>
      <dgm:t>
        <a:bodyPr/>
        <a:lstStyle/>
        <a:p>
          <a:r>
            <a:rPr lang="en-US" b="0" u="none" dirty="0"/>
            <a:t>Member</a:t>
          </a:r>
        </a:p>
      </dgm:t>
    </dgm:pt>
    <dgm:pt modelId="{ABC48B1B-0997-43ED-9C6C-024408AE0C08}" type="parTrans" cxnId="{4FB90BD9-E3E2-4634-AFF5-9A0F8040E6E2}">
      <dgm:prSet/>
      <dgm:spPr/>
      <dgm:t>
        <a:bodyPr/>
        <a:lstStyle/>
        <a:p>
          <a:endParaRPr lang="en-US"/>
        </a:p>
      </dgm:t>
    </dgm:pt>
    <dgm:pt modelId="{9DF28639-42AA-4237-A7DA-C19B1F93C2DA}" type="sibTrans" cxnId="{4FB90BD9-E3E2-4634-AFF5-9A0F8040E6E2}">
      <dgm:prSet/>
      <dgm:spPr/>
      <dgm:t>
        <a:bodyPr/>
        <a:lstStyle/>
        <a:p>
          <a:endParaRPr lang="en-US" dirty="0"/>
        </a:p>
      </dgm:t>
    </dgm:pt>
    <dgm:pt modelId="{CC5C4925-8F25-4FD3-85F4-A47845B8EB02}">
      <dgm:prSet phldrT="[Text]"/>
      <dgm:spPr>
        <a:solidFill>
          <a:schemeClr val="accent6"/>
        </a:solidFill>
      </dgm:spPr>
      <dgm:t>
        <a:bodyPr/>
        <a:lstStyle/>
        <a:p>
          <a:r>
            <a:rPr lang="en-US" dirty="0"/>
            <a:t>Provider(s)</a:t>
          </a:r>
        </a:p>
      </dgm:t>
    </dgm:pt>
    <dgm:pt modelId="{CFBEDBEA-F7C6-4DCD-BDE3-6E6345D215A0}" type="parTrans" cxnId="{A08E4F72-3B84-466C-A244-A7C230F1A0AE}">
      <dgm:prSet/>
      <dgm:spPr/>
      <dgm:t>
        <a:bodyPr/>
        <a:lstStyle/>
        <a:p>
          <a:endParaRPr lang="en-US"/>
        </a:p>
      </dgm:t>
    </dgm:pt>
    <dgm:pt modelId="{2D59ABB4-3388-489C-A3A0-D78CF4A27D1C}" type="sibTrans" cxnId="{A08E4F72-3B84-466C-A244-A7C230F1A0AE}">
      <dgm:prSet/>
      <dgm:spPr/>
      <dgm:t>
        <a:bodyPr/>
        <a:lstStyle/>
        <a:p>
          <a:endParaRPr lang="en-US" dirty="0"/>
        </a:p>
      </dgm:t>
    </dgm:pt>
    <dgm:pt modelId="{CC5DB896-0C1A-47EB-B52F-F61ABE5A1100}" type="pres">
      <dgm:prSet presAssocID="{0F02C87C-1EBF-447C-AD39-46440D780A7B}" presName="Name0" presStyleCnt="0">
        <dgm:presLayoutVars>
          <dgm:dir/>
          <dgm:resizeHandles val="exact"/>
        </dgm:presLayoutVars>
      </dgm:prSet>
      <dgm:spPr/>
    </dgm:pt>
    <dgm:pt modelId="{4E596BDF-83FB-49A8-9879-B6A4FBF1A07E}" type="pres">
      <dgm:prSet presAssocID="{2B74A127-45AB-4609-87BF-B253B3CAD032}" presName="node" presStyleLbl="node1" presStyleIdx="0" presStyleCnt="3" custRadScaleRad="55288" custRadScaleInc="2605">
        <dgm:presLayoutVars>
          <dgm:bulletEnabled val="1"/>
        </dgm:presLayoutVars>
      </dgm:prSet>
      <dgm:spPr/>
    </dgm:pt>
    <dgm:pt modelId="{21123755-369C-4D64-B70C-80BF509CF0D5}" type="pres">
      <dgm:prSet presAssocID="{B969541D-A491-488B-BF4B-4F4924488F0C}" presName="sibTrans" presStyleLbl="sibTrans2D1" presStyleIdx="0" presStyleCnt="3" custScaleX="93575" custLinFactNeighborX="62548" custLinFactNeighborY="-3053"/>
      <dgm:spPr/>
    </dgm:pt>
    <dgm:pt modelId="{626E0F92-31A6-4F6A-8DA2-2CC9329E9DEF}" type="pres">
      <dgm:prSet presAssocID="{B969541D-A491-488B-BF4B-4F4924488F0C}" presName="connectorText" presStyleLbl="sibTrans2D1" presStyleIdx="0" presStyleCnt="3"/>
      <dgm:spPr/>
    </dgm:pt>
    <dgm:pt modelId="{218D97C6-16C9-450C-9F43-5EE978E6576E}" type="pres">
      <dgm:prSet presAssocID="{6F409226-F33F-4B82-84AE-544271D7752B}" presName="node" presStyleLbl="node1" presStyleIdx="1" presStyleCnt="3" custRadScaleRad="90452" custRadScaleInc="6568">
        <dgm:presLayoutVars>
          <dgm:bulletEnabled val="1"/>
        </dgm:presLayoutVars>
      </dgm:prSet>
      <dgm:spPr/>
    </dgm:pt>
    <dgm:pt modelId="{BE000420-511C-4C43-8FAA-78FF9AF13235}" type="pres">
      <dgm:prSet presAssocID="{9DF28639-42AA-4237-A7DA-C19B1F93C2DA}" presName="sibTrans" presStyleLbl="sibTrans2D1" presStyleIdx="1" presStyleCnt="3" custScaleX="69089"/>
      <dgm:spPr/>
    </dgm:pt>
    <dgm:pt modelId="{A3176811-4BB1-4FB2-88D3-29A103F5C94F}" type="pres">
      <dgm:prSet presAssocID="{9DF28639-42AA-4237-A7DA-C19B1F93C2DA}" presName="connectorText" presStyleLbl="sibTrans2D1" presStyleIdx="1" presStyleCnt="3"/>
      <dgm:spPr/>
    </dgm:pt>
    <dgm:pt modelId="{FC5431B5-BB56-43F4-B022-744860B36201}" type="pres">
      <dgm:prSet presAssocID="{CC5C4925-8F25-4FD3-85F4-A47845B8EB02}" presName="node" presStyleLbl="node1" presStyleIdx="2" presStyleCnt="3" custRadScaleRad="90665" custRadScaleInc="-5148">
        <dgm:presLayoutVars>
          <dgm:bulletEnabled val="1"/>
        </dgm:presLayoutVars>
      </dgm:prSet>
      <dgm:spPr/>
    </dgm:pt>
    <dgm:pt modelId="{1D267A79-15E1-46B7-9BA8-56A5F4983D45}" type="pres">
      <dgm:prSet presAssocID="{2D59ABB4-3388-489C-A3A0-D78CF4A27D1C}" presName="sibTrans" presStyleLbl="sibTrans2D1" presStyleIdx="2" presStyleCnt="3" custScaleX="98190" custLinFactNeighborX="-68025" custLinFactNeighborY="-23140"/>
      <dgm:spPr/>
    </dgm:pt>
    <dgm:pt modelId="{D467BCF2-B9CF-4B68-876F-CE832B7D520B}" type="pres">
      <dgm:prSet presAssocID="{2D59ABB4-3388-489C-A3A0-D78CF4A27D1C}" presName="connectorText" presStyleLbl="sibTrans2D1" presStyleIdx="2" presStyleCnt="3"/>
      <dgm:spPr/>
    </dgm:pt>
  </dgm:ptLst>
  <dgm:cxnLst>
    <dgm:cxn modelId="{C77F9116-E5D2-4203-B5B5-961CCD888C2F}" type="presOf" srcId="{2D59ABB4-3388-489C-A3A0-D78CF4A27D1C}" destId="{D467BCF2-B9CF-4B68-876F-CE832B7D520B}" srcOrd="1" destOrd="0" presId="urn:microsoft.com/office/officeart/2005/8/layout/cycle7"/>
    <dgm:cxn modelId="{AEF6075F-B291-49F3-A7DD-974F71557C63}" type="presOf" srcId="{CC5C4925-8F25-4FD3-85F4-A47845B8EB02}" destId="{FC5431B5-BB56-43F4-B022-744860B36201}" srcOrd="0" destOrd="0" presId="urn:microsoft.com/office/officeart/2005/8/layout/cycle7"/>
    <dgm:cxn modelId="{880B7E6A-F5A5-48FD-8427-63888CC337E2}" type="presOf" srcId="{6F409226-F33F-4B82-84AE-544271D7752B}" destId="{218D97C6-16C9-450C-9F43-5EE978E6576E}" srcOrd="0" destOrd="0" presId="urn:microsoft.com/office/officeart/2005/8/layout/cycle7"/>
    <dgm:cxn modelId="{A08E4F72-3B84-466C-A244-A7C230F1A0AE}" srcId="{0F02C87C-1EBF-447C-AD39-46440D780A7B}" destId="{CC5C4925-8F25-4FD3-85F4-A47845B8EB02}" srcOrd="2" destOrd="0" parTransId="{CFBEDBEA-F7C6-4DCD-BDE3-6E6345D215A0}" sibTransId="{2D59ABB4-3388-489C-A3A0-D78CF4A27D1C}"/>
    <dgm:cxn modelId="{62D6D578-37E3-445A-8D12-707A2DF80CA0}" type="presOf" srcId="{9DF28639-42AA-4237-A7DA-C19B1F93C2DA}" destId="{BE000420-511C-4C43-8FAA-78FF9AF13235}" srcOrd="0" destOrd="0" presId="urn:microsoft.com/office/officeart/2005/8/layout/cycle7"/>
    <dgm:cxn modelId="{EF13135A-4EEB-4204-A894-3BB17BA36167}" type="presOf" srcId="{2D59ABB4-3388-489C-A3A0-D78CF4A27D1C}" destId="{1D267A79-15E1-46B7-9BA8-56A5F4983D45}" srcOrd="0" destOrd="0" presId="urn:microsoft.com/office/officeart/2005/8/layout/cycle7"/>
    <dgm:cxn modelId="{0E3FB07F-9B54-4314-8315-A05BE40323CE}" type="presOf" srcId="{B969541D-A491-488B-BF4B-4F4924488F0C}" destId="{21123755-369C-4D64-B70C-80BF509CF0D5}" srcOrd="0" destOrd="0" presId="urn:microsoft.com/office/officeart/2005/8/layout/cycle7"/>
    <dgm:cxn modelId="{37746FB3-C9AA-4D99-BFB3-4388DF0D8A1C}" srcId="{0F02C87C-1EBF-447C-AD39-46440D780A7B}" destId="{2B74A127-45AB-4609-87BF-B253B3CAD032}" srcOrd="0" destOrd="0" parTransId="{DBF66213-9C11-4EEF-9953-B3BA5D95FF09}" sibTransId="{B969541D-A491-488B-BF4B-4F4924488F0C}"/>
    <dgm:cxn modelId="{4FB90BD9-E3E2-4634-AFF5-9A0F8040E6E2}" srcId="{0F02C87C-1EBF-447C-AD39-46440D780A7B}" destId="{6F409226-F33F-4B82-84AE-544271D7752B}" srcOrd="1" destOrd="0" parTransId="{ABC48B1B-0997-43ED-9C6C-024408AE0C08}" sibTransId="{9DF28639-42AA-4237-A7DA-C19B1F93C2DA}"/>
    <dgm:cxn modelId="{8B1C14DD-2EBD-4C92-81A0-F035300C2A61}" type="presOf" srcId="{2B74A127-45AB-4609-87BF-B253B3CAD032}" destId="{4E596BDF-83FB-49A8-9879-B6A4FBF1A07E}" srcOrd="0" destOrd="0" presId="urn:microsoft.com/office/officeart/2005/8/layout/cycle7"/>
    <dgm:cxn modelId="{8B2508DF-F5B3-460F-BF26-BBDB321E2002}" type="presOf" srcId="{B969541D-A491-488B-BF4B-4F4924488F0C}" destId="{626E0F92-31A6-4F6A-8DA2-2CC9329E9DEF}" srcOrd="1" destOrd="0" presId="urn:microsoft.com/office/officeart/2005/8/layout/cycle7"/>
    <dgm:cxn modelId="{E5B79FE5-5A3D-4623-9F07-7EAF23917B82}" type="presOf" srcId="{0F02C87C-1EBF-447C-AD39-46440D780A7B}" destId="{CC5DB896-0C1A-47EB-B52F-F61ABE5A1100}" srcOrd="0" destOrd="0" presId="urn:microsoft.com/office/officeart/2005/8/layout/cycle7"/>
    <dgm:cxn modelId="{69139CF2-8489-4CBF-8B9D-3158CC646E05}" type="presOf" srcId="{9DF28639-42AA-4237-A7DA-C19B1F93C2DA}" destId="{A3176811-4BB1-4FB2-88D3-29A103F5C94F}" srcOrd="1" destOrd="0" presId="urn:microsoft.com/office/officeart/2005/8/layout/cycle7"/>
    <dgm:cxn modelId="{65DEF661-D068-4C93-837A-326FE4CCC49B}" type="presParOf" srcId="{CC5DB896-0C1A-47EB-B52F-F61ABE5A1100}" destId="{4E596BDF-83FB-49A8-9879-B6A4FBF1A07E}" srcOrd="0" destOrd="0" presId="urn:microsoft.com/office/officeart/2005/8/layout/cycle7"/>
    <dgm:cxn modelId="{911D768E-F77E-49A7-A58F-CD259AAF972C}" type="presParOf" srcId="{CC5DB896-0C1A-47EB-B52F-F61ABE5A1100}" destId="{21123755-369C-4D64-B70C-80BF509CF0D5}" srcOrd="1" destOrd="0" presId="urn:microsoft.com/office/officeart/2005/8/layout/cycle7"/>
    <dgm:cxn modelId="{BC1B8073-314E-4779-95E5-16F78E66C5CF}" type="presParOf" srcId="{21123755-369C-4D64-B70C-80BF509CF0D5}" destId="{626E0F92-31A6-4F6A-8DA2-2CC9329E9DEF}" srcOrd="0" destOrd="0" presId="urn:microsoft.com/office/officeart/2005/8/layout/cycle7"/>
    <dgm:cxn modelId="{D1FF100C-3A34-40B4-A471-F952E99324AA}" type="presParOf" srcId="{CC5DB896-0C1A-47EB-B52F-F61ABE5A1100}" destId="{218D97C6-16C9-450C-9F43-5EE978E6576E}" srcOrd="2" destOrd="0" presId="urn:microsoft.com/office/officeart/2005/8/layout/cycle7"/>
    <dgm:cxn modelId="{EE5BE46F-9F64-45FB-B048-F61CEE1BB12C}" type="presParOf" srcId="{CC5DB896-0C1A-47EB-B52F-F61ABE5A1100}" destId="{BE000420-511C-4C43-8FAA-78FF9AF13235}" srcOrd="3" destOrd="0" presId="urn:microsoft.com/office/officeart/2005/8/layout/cycle7"/>
    <dgm:cxn modelId="{298742E7-A897-487E-929B-07BD8CC1EDC3}" type="presParOf" srcId="{BE000420-511C-4C43-8FAA-78FF9AF13235}" destId="{A3176811-4BB1-4FB2-88D3-29A103F5C94F}" srcOrd="0" destOrd="0" presId="urn:microsoft.com/office/officeart/2005/8/layout/cycle7"/>
    <dgm:cxn modelId="{AE7CCF0A-3DBA-4219-98FE-D0F616CFF959}" type="presParOf" srcId="{CC5DB896-0C1A-47EB-B52F-F61ABE5A1100}" destId="{FC5431B5-BB56-43F4-B022-744860B36201}" srcOrd="4" destOrd="0" presId="urn:microsoft.com/office/officeart/2005/8/layout/cycle7"/>
    <dgm:cxn modelId="{6043FE75-48E1-4B5D-9B14-C300E832DD45}" type="presParOf" srcId="{CC5DB896-0C1A-47EB-B52F-F61ABE5A1100}" destId="{1D267A79-15E1-46B7-9BA8-56A5F4983D45}" srcOrd="5" destOrd="0" presId="urn:microsoft.com/office/officeart/2005/8/layout/cycle7"/>
    <dgm:cxn modelId="{E3682F6D-B80D-470B-8C2C-C518B1FA3844}" type="presParOf" srcId="{1D267A79-15E1-46B7-9BA8-56A5F4983D45}" destId="{D467BCF2-B9CF-4B68-876F-CE832B7D520B}"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000" b="1" u="none" dirty="0">
              <a:latin typeface="Arial" panose="020B0604020202020204" pitchFamily="34" charset="0"/>
              <a:cs typeface="Arial" panose="020B0604020202020204" pitchFamily="34" charset="0"/>
            </a:rPr>
            <a:t>MOC 1: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000" b="1" u="none" dirty="0">
              <a:latin typeface="Arial" panose="020B0604020202020204" pitchFamily="34" charset="0"/>
              <a:cs typeface="Arial" panose="020B0604020202020204" pitchFamily="34" charset="0"/>
            </a:rPr>
            <a:t>MOC 2: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5000"/>
          </a:schemeClr>
        </a:solidFill>
      </dgm:spPr>
      <dgm:t>
        <a:bodyPr anchor="t"/>
        <a:lstStyle/>
        <a:p>
          <a:pPr algn="ctr"/>
          <a:r>
            <a:rPr lang="en-US" sz="2000" b="1" u="none" dirty="0">
              <a:latin typeface="Arial" panose="020B0604020202020204" pitchFamily="34" charset="0"/>
              <a:cs typeface="Arial" panose="020B0604020202020204" pitchFamily="34" charset="0"/>
            </a:rPr>
            <a:t>MOC 3: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000" b="1" u="none" dirty="0">
              <a:latin typeface="Arial" panose="020B0604020202020204" pitchFamily="34" charset="0"/>
              <a:cs typeface="Arial" panose="020B0604020202020204" pitchFamily="34" charset="0"/>
            </a:rPr>
            <a:t>MOC 4: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D1EFE-735C-4391-8150-6FCD91721C7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CC5AD38-343A-45FC-9313-2AC7051A56A0}">
      <dgm:prSet/>
      <dgm:spPr/>
      <dgm:t>
        <a:bodyPr/>
        <a:lstStyle/>
        <a:p>
          <a:pPr>
            <a:lnSpc>
              <a:spcPct val="100000"/>
            </a:lnSpc>
          </a:pPr>
          <a:r>
            <a:rPr lang="en-US" b="0" dirty="0">
              <a:latin typeface="Arial" panose="020B0604020202020204" pitchFamily="34" charset="0"/>
              <a:cs typeface="Arial" panose="020B0604020202020204" pitchFamily="34" charset="0"/>
            </a:rPr>
            <a:t>Disease-specific education</a:t>
          </a:r>
          <a:endParaRPr lang="en-US" dirty="0">
            <a:latin typeface="Arial" panose="020B0604020202020204" pitchFamily="34" charset="0"/>
            <a:cs typeface="Arial" panose="020B0604020202020204" pitchFamily="34" charset="0"/>
          </a:endParaRPr>
        </a:p>
      </dgm:t>
    </dgm:pt>
    <dgm:pt modelId="{193677CB-A192-42E8-A7C4-B349F2A39815}" type="parTrans" cxnId="{B7FF9582-E888-4AD9-B9A7-B13D3C0B9717}">
      <dgm:prSet/>
      <dgm:spPr/>
      <dgm:t>
        <a:bodyPr/>
        <a:lstStyle/>
        <a:p>
          <a:endParaRPr lang="en-US"/>
        </a:p>
      </dgm:t>
    </dgm:pt>
    <dgm:pt modelId="{A540160B-9340-4954-B181-8CAAF709F1DE}" type="sibTrans" cxnId="{B7FF9582-E888-4AD9-B9A7-B13D3C0B9717}">
      <dgm:prSet/>
      <dgm:spPr/>
      <dgm:t>
        <a:bodyPr/>
        <a:lstStyle/>
        <a:p>
          <a:endParaRPr lang="en-US"/>
        </a:p>
      </dgm:t>
    </dgm:pt>
    <dgm:pt modelId="{417F9C76-8FA1-4A64-A5A7-492D01BEA5E7}">
      <dgm:prSet/>
      <dgm:spPr/>
      <dgm:t>
        <a:bodyPr/>
        <a:lstStyle/>
        <a:p>
          <a:pPr>
            <a:lnSpc>
              <a:spcPct val="100000"/>
            </a:lnSpc>
          </a:pPr>
          <a:r>
            <a:rPr lang="en-US" b="0" dirty="0">
              <a:latin typeface="Arial" panose="020B0604020202020204" pitchFamily="34" charset="0"/>
              <a:cs typeface="Arial" panose="020B0604020202020204" pitchFamily="34" charset="0"/>
            </a:rPr>
            <a:t>Specially tailored formularies </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($0 copayments for key medications)</a:t>
          </a:r>
          <a:endParaRPr lang="en-US" dirty="0">
            <a:latin typeface="Arial" panose="020B0604020202020204" pitchFamily="34" charset="0"/>
            <a:cs typeface="Arial" panose="020B0604020202020204" pitchFamily="34" charset="0"/>
          </a:endParaRPr>
        </a:p>
      </dgm:t>
    </dgm:pt>
    <dgm:pt modelId="{1441BD7F-72A4-4F41-AAEA-73004FE7815E}" type="parTrans" cxnId="{19B2D30D-8E6D-4F9A-A1D0-3A762B68D89D}">
      <dgm:prSet/>
      <dgm:spPr/>
      <dgm:t>
        <a:bodyPr/>
        <a:lstStyle/>
        <a:p>
          <a:endParaRPr lang="en-US"/>
        </a:p>
      </dgm:t>
    </dgm:pt>
    <dgm:pt modelId="{7AA526C3-371C-4044-9637-34EF99BD0B5E}" type="sibTrans" cxnId="{19B2D30D-8E6D-4F9A-A1D0-3A762B68D89D}">
      <dgm:prSet/>
      <dgm:spPr/>
      <dgm:t>
        <a:bodyPr/>
        <a:lstStyle/>
        <a:p>
          <a:endParaRPr lang="en-US"/>
        </a:p>
      </dgm:t>
    </dgm:pt>
    <dgm:pt modelId="{35C1ECA5-C1F2-49B7-88EA-361846CF4674}">
      <dgm:prSet/>
      <dgm:spPr/>
      <dgm:t>
        <a:bodyPr/>
        <a:lstStyle/>
        <a:p>
          <a:pPr>
            <a:lnSpc>
              <a:spcPct val="100000"/>
            </a:lnSpc>
          </a:pPr>
          <a:r>
            <a:rPr lang="en-US" b="0" dirty="0">
              <a:latin typeface="Arial" panose="020B0604020202020204" pitchFamily="34" charset="0"/>
              <a:cs typeface="Arial" panose="020B0604020202020204" pitchFamily="34" charset="0"/>
            </a:rPr>
            <a:t>Care plans directed by local expert physicians</a:t>
          </a:r>
          <a:endParaRPr lang="en-US" dirty="0">
            <a:latin typeface="Arial" panose="020B0604020202020204" pitchFamily="34" charset="0"/>
            <a:cs typeface="Arial" panose="020B0604020202020204" pitchFamily="34" charset="0"/>
          </a:endParaRPr>
        </a:p>
      </dgm:t>
    </dgm:pt>
    <dgm:pt modelId="{2C5C4F89-7AF5-4FE4-9DD9-13B09339B7E2}" type="parTrans" cxnId="{3FBDCCC9-3A0B-4F93-8562-E8A329BE25E6}">
      <dgm:prSet/>
      <dgm:spPr/>
      <dgm:t>
        <a:bodyPr/>
        <a:lstStyle/>
        <a:p>
          <a:endParaRPr lang="en-US"/>
        </a:p>
      </dgm:t>
    </dgm:pt>
    <dgm:pt modelId="{F3942638-0AB9-4541-9AE1-EAF7EF47533C}" type="sibTrans" cxnId="{3FBDCCC9-3A0B-4F93-8562-E8A329BE25E6}">
      <dgm:prSet/>
      <dgm:spPr/>
      <dgm:t>
        <a:bodyPr/>
        <a:lstStyle/>
        <a:p>
          <a:endParaRPr lang="en-US"/>
        </a:p>
      </dgm:t>
    </dgm:pt>
    <dgm:pt modelId="{ABE99551-47DB-4256-8148-FFA0C70C974B}">
      <dgm:prSet/>
      <dgm:spPr/>
      <dgm:t>
        <a:bodyPr/>
        <a:lstStyle/>
        <a:p>
          <a:pPr>
            <a:lnSpc>
              <a:spcPct val="100000"/>
            </a:lnSpc>
          </a:pPr>
          <a:r>
            <a:rPr lang="en-US" b="0" dirty="0">
              <a:latin typeface="Arial" panose="020B0604020202020204" pitchFamily="34" charset="0"/>
              <a:cs typeface="Arial" panose="020B0604020202020204" pitchFamily="34" charset="0"/>
            </a:rPr>
            <a:t>Latest technologic advances to improve monitoring and compliance</a:t>
          </a:r>
          <a:endParaRPr lang="en-US" dirty="0">
            <a:latin typeface="Arial" panose="020B0604020202020204" pitchFamily="34" charset="0"/>
            <a:cs typeface="Arial" panose="020B0604020202020204" pitchFamily="34" charset="0"/>
          </a:endParaRPr>
        </a:p>
      </dgm:t>
    </dgm:pt>
    <dgm:pt modelId="{3DBDC811-C5F7-49C8-9161-674E3216B70B}" type="parTrans" cxnId="{910C2B9B-96A7-4992-8859-9A4553114CBC}">
      <dgm:prSet/>
      <dgm:spPr/>
      <dgm:t>
        <a:bodyPr/>
        <a:lstStyle/>
        <a:p>
          <a:endParaRPr lang="en-US"/>
        </a:p>
      </dgm:t>
    </dgm:pt>
    <dgm:pt modelId="{9C1756C7-7099-4DDC-8A6C-5AAE6696472A}" type="sibTrans" cxnId="{910C2B9B-96A7-4992-8859-9A4553114CBC}">
      <dgm:prSet/>
      <dgm:spPr/>
      <dgm:t>
        <a:bodyPr/>
        <a:lstStyle/>
        <a:p>
          <a:endParaRPr lang="en-US"/>
        </a:p>
      </dgm:t>
    </dgm:pt>
    <dgm:pt modelId="{4CB8F6AF-64E9-4821-958F-6E480F8F112F}">
      <dgm:prSet/>
      <dgm:spPr/>
      <dgm:t>
        <a:bodyPr/>
        <a:lstStyle/>
        <a:p>
          <a:pPr>
            <a:lnSpc>
              <a:spcPct val="100000"/>
            </a:lnSpc>
          </a:pPr>
          <a:r>
            <a:rPr lang="en-US" dirty="0">
              <a:latin typeface="Arial" panose="020B0604020202020204" pitchFamily="34" charset="0"/>
              <a:cs typeface="Arial" panose="020B0604020202020204" pitchFamily="34" charset="0"/>
            </a:rPr>
            <a:t>$0 copayments for primary care provider visits and certain specialist visits</a:t>
          </a:r>
        </a:p>
      </dgm:t>
    </dgm:pt>
    <dgm:pt modelId="{95829624-FD53-41CE-877A-537A3336C3AF}" type="parTrans" cxnId="{42736B52-E88E-42C7-8AD4-C77C9F8AF24B}">
      <dgm:prSet/>
      <dgm:spPr/>
      <dgm:t>
        <a:bodyPr/>
        <a:lstStyle/>
        <a:p>
          <a:endParaRPr lang="en-US"/>
        </a:p>
      </dgm:t>
    </dgm:pt>
    <dgm:pt modelId="{E115B0BD-8FF3-48D0-80F8-FC74B644AE9F}" type="sibTrans" cxnId="{42736B52-E88E-42C7-8AD4-C77C9F8AF24B}">
      <dgm:prSet/>
      <dgm:spPr/>
      <dgm:t>
        <a:bodyPr/>
        <a:lstStyle/>
        <a:p>
          <a:endParaRPr lang="en-US"/>
        </a:p>
      </dgm:t>
    </dgm:pt>
    <dgm:pt modelId="{3379AA47-FD87-4BAA-8604-E1CF7D2C3CC8}" type="pres">
      <dgm:prSet presAssocID="{AB0D1EFE-735C-4391-8150-6FCD91721C77}" presName="root" presStyleCnt="0">
        <dgm:presLayoutVars>
          <dgm:dir/>
          <dgm:resizeHandles val="exact"/>
        </dgm:presLayoutVars>
      </dgm:prSet>
      <dgm:spPr/>
    </dgm:pt>
    <dgm:pt modelId="{785556B6-A4DD-494F-979A-4597A3301345}" type="pres">
      <dgm:prSet presAssocID="{7CC5AD38-343A-45FC-9313-2AC7051A56A0}" presName="compNode" presStyleCnt="0"/>
      <dgm:spPr/>
    </dgm:pt>
    <dgm:pt modelId="{8A2A2668-48C0-45FD-B8BA-68EF52B3679F}" type="pres">
      <dgm:prSet presAssocID="{7CC5AD38-343A-45FC-9313-2AC7051A56A0}" presName="bgRect" presStyleLbl="bgShp" presStyleIdx="0" presStyleCnt="5"/>
      <dgm:spPr/>
    </dgm:pt>
    <dgm:pt modelId="{2F390CB9-9C1B-4B89-A23F-C56DFC2DDC49}" type="pres">
      <dgm:prSet presAssocID="{7CC5AD38-343A-45FC-9313-2AC7051A56A0}"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4F3082CC-2620-4460-9B20-F2753D52354D}" type="pres">
      <dgm:prSet presAssocID="{7CC5AD38-343A-45FC-9313-2AC7051A56A0}" presName="spaceRect" presStyleCnt="0"/>
      <dgm:spPr/>
    </dgm:pt>
    <dgm:pt modelId="{9F9C6764-16EB-45BA-BA47-CD428A407C2A}" type="pres">
      <dgm:prSet presAssocID="{7CC5AD38-343A-45FC-9313-2AC7051A56A0}" presName="parTx" presStyleLbl="revTx" presStyleIdx="0" presStyleCnt="5">
        <dgm:presLayoutVars>
          <dgm:chMax val="0"/>
          <dgm:chPref val="0"/>
        </dgm:presLayoutVars>
      </dgm:prSet>
      <dgm:spPr/>
    </dgm:pt>
    <dgm:pt modelId="{63463082-C951-4D4B-B373-D30345EACF0D}" type="pres">
      <dgm:prSet presAssocID="{A540160B-9340-4954-B181-8CAAF709F1DE}" presName="sibTrans" presStyleCnt="0"/>
      <dgm:spPr/>
    </dgm:pt>
    <dgm:pt modelId="{611A0DC7-82DD-432B-9F0F-3833E607E679}" type="pres">
      <dgm:prSet presAssocID="{4CB8F6AF-64E9-4821-958F-6E480F8F112F}" presName="compNode" presStyleCnt="0"/>
      <dgm:spPr/>
    </dgm:pt>
    <dgm:pt modelId="{4FEF6550-EEAE-46F6-AD00-902960F9282E}" type="pres">
      <dgm:prSet presAssocID="{4CB8F6AF-64E9-4821-958F-6E480F8F112F}" presName="bgRect" presStyleLbl="bgShp" presStyleIdx="1" presStyleCnt="5"/>
      <dgm:spPr/>
    </dgm:pt>
    <dgm:pt modelId="{EFF89237-44E2-4F57-81E6-A527F081FFB7}" type="pres">
      <dgm:prSet presAssocID="{4CB8F6AF-64E9-4821-958F-6E480F8F112F}" presName="iconRect" presStyleLbl="nod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ctor female with solid fill"/>
        </a:ext>
      </dgm:extLst>
    </dgm:pt>
    <dgm:pt modelId="{569A29CB-CDB7-4213-877C-E2A16CEE37DD}" type="pres">
      <dgm:prSet presAssocID="{4CB8F6AF-64E9-4821-958F-6E480F8F112F}" presName="spaceRect" presStyleCnt="0"/>
      <dgm:spPr/>
    </dgm:pt>
    <dgm:pt modelId="{A946A7D9-AA52-41B2-AA66-3B042B0C54FB}" type="pres">
      <dgm:prSet presAssocID="{4CB8F6AF-64E9-4821-958F-6E480F8F112F}" presName="parTx" presStyleLbl="revTx" presStyleIdx="1" presStyleCnt="5">
        <dgm:presLayoutVars>
          <dgm:chMax val="0"/>
          <dgm:chPref val="0"/>
        </dgm:presLayoutVars>
      </dgm:prSet>
      <dgm:spPr/>
    </dgm:pt>
    <dgm:pt modelId="{73A357E5-38B6-40B7-8B4F-B3A2B24387BD}" type="pres">
      <dgm:prSet presAssocID="{E115B0BD-8FF3-48D0-80F8-FC74B644AE9F}" presName="sibTrans" presStyleCnt="0"/>
      <dgm:spPr/>
    </dgm:pt>
    <dgm:pt modelId="{FBB66F12-18CE-42CE-BDD9-9B1B7DC39EB9}" type="pres">
      <dgm:prSet presAssocID="{417F9C76-8FA1-4A64-A5A7-492D01BEA5E7}" presName="compNode" presStyleCnt="0"/>
      <dgm:spPr/>
    </dgm:pt>
    <dgm:pt modelId="{9D56F160-BA80-4416-BC78-FB750594BA95}" type="pres">
      <dgm:prSet presAssocID="{417F9C76-8FA1-4A64-A5A7-492D01BEA5E7}" presName="bgRect" presStyleLbl="bgShp" presStyleIdx="2" presStyleCnt="5"/>
      <dgm:spPr/>
    </dgm:pt>
    <dgm:pt modelId="{D0C58181-700A-4891-B720-01FFC4F3E892}" type="pres">
      <dgm:prSet presAssocID="{417F9C76-8FA1-4A64-A5A7-492D01BEA5E7}"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DD1E3E54-0F7E-4E34-9EE8-BB0CB4D282F8}" type="pres">
      <dgm:prSet presAssocID="{417F9C76-8FA1-4A64-A5A7-492D01BEA5E7}" presName="spaceRect" presStyleCnt="0"/>
      <dgm:spPr/>
    </dgm:pt>
    <dgm:pt modelId="{331CACD0-3F29-4175-BEB9-0F71F5B8CD62}" type="pres">
      <dgm:prSet presAssocID="{417F9C76-8FA1-4A64-A5A7-492D01BEA5E7}" presName="parTx" presStyleLbl="revTx" presStyleIdx="2" presStyleCnt="5">
        <dgm:presLayoutVars>
          <dgm:chMax val="0"/>
          <dgm:chPref val="0"/>
        </dgm:presLayoutVars>
      </dgm:prSet>
      <dgm:spPr/>
    </dgm:pt>
    <dgm:pt modelId="{7592C11A-12E3-480C-BABC-7C780B7967FD}" type="pres">
      <dgm:prSet presAssocID="{7AA526C3-371C-4044-9637-34EF99BD0B5E}" presName="sibTrans" presStyleCnt="0"/>
      <dgm:spPr/>
    </dgm:pt>
    <dgm:pt modelId="{90161FD7-C154-4CC0-B82B-D3FDD4875A55}" type="pres">
      <dgm:prSet presAssocID="{35C1ECA5-C1F2-49B7-88EA-361846CF4674}" presName="compNode" presStyleCnt="0"/>
      <dgm:spPr/>
    </dgm:pt>
    <dgm:pt modelId="{F3E1A32B-EE27-483C-8239-8EDAAFCDA067}" type="pres">
      <dgm:prSet presAssocID="{35C1ECA5-C1F2-49B7-88EA-361846CF4674}" presName="bgRect" presStyleLbl="bgShp" presStyleIdx="3" presStyleCnt="5"/>
      <dgm:spPr/>
    </dgm:pt>
    <dgm:pt modelId="{D00598CA-29BF-4B48-A33B-17C23F2A4397}" type="pres">
      <dgm:prSet presAssocID="{35C1ECA5-C1F2-49B7-88EA-361846CF4674}"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FCA8FEA0-9211-4A87-B62B-2214916460CE}" type="pres">
      <dgm:prSet presAssocID="{35C1ECA5-C1F2-49B7-88EA-361846CF4674}" presName="spaceRect" presStyleCnt="0"/>
      <dgm:spPr/>
    </dgm:pt>
    <dgm:pt modelId="{F56740A9-32D0-4A76-83B0-3F7527D0B19C}" type="pres">
      <dgm:prSet presAssocID="{35C1ECA5-C1F2-49B7-88EA-361846CF4674}" presName="parTx" presStyleLbl="revTx" presStyleIdx="3" presStyleCnt="5">
        <dgm:presLayoutVars>
          <dgm:chMax val="0"/>
          <dgm:chPref val="0"/>
        </dgm:presLayoutVars>
      </dgm:prSet>
      <dgm:spPr/>
    </dgm:pt>
    <dgm:pt modelId="{11C15B86-12F2-45D1-9B53-CE0331FFCA2A}" type="pres">
      <dgm:prSet presAssocID="{F3942638-0AB9-4541-9AE1-EAF7EF47533C}" presName="sibTrans" presStyleCnt="0"/>
      <dgm:spPr/>
    </dgm:pt>
    <dgm:pt modelId="{8AD164E4-87F3-4A68-9D79-C8DDC515A1F6}" type="pres">
      <dgm:prSet presAssocID="{ABE99551-47DB-4256-8148-FFA0C70C974B}" presName="compNode" presStyleCnt="0"/>
      <dgm:spPr/>
    </dgm:pt>
    <dgm:pt modelId="{009BD958-7A22-4477-8F07-C72D0F28FDF0}" type="pres">
      <dgm:prSet presAssocID="{ABE99551-47DB-4256-8148-FFA0C70C974B}" presName="bgRect" presStyleLbl="bgShp" presStyleIdx="4" presStyleCnt="5"/>
      <dgm:spPr/>
    </dgm:pt>
    <dgm:pt modelId="{B5EA821C-5ADB-433F-BD83-E3AD2699AAF6}" type="pres">
      <dgm:prSet presAssocID="{ABE99551-47DB-4256-8148-FFA0C70C974B}"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Upward trend"/>
        </a:ext>
      </dgm:extLst>
    </dgm:pt>
    <dgm:pt modelId="{D4904561-17B3-463B-99D7-3FE23D1AF7C7}" type="pres">
      <dgm:prSet presAssocID="{ABE99551-47DB-4256-8148-FFA0C70C974B}" presName="spaceRect" presStyleCnt="0"/>
      <dgm:spPr/>
    </dgm:pt>
    <dgm:pt modelId="{F4B9C1BB-FE30-4FC7-8868-7F4D8C57259A}" type="pres">
      <dgm:prSet presAssocID="{ABE99551-47DB-4256-8148-FFA0C70C974B}" presName="parTx" presStyleLbl="revTx" presStyleIdx="4" presStyleCnt="5">
        <dgm:presLayoutVars>
          <dgm:chMax val="0"/>
          <dgm:chPref val="0"/>
        </dgm:presLayoutVars>
      </dgm:prSet>
      <dgm:spPr/>
    </dgm:pt>
  </dgm:ptLst>
  <dgm:cxnLst>
    <dgm:cxn modelId="{19B2D30D-8E6D-4F9A-A1D0-3A762B68D89D}" srcId="{AB0D1EFE-735C-4391-8150-6FCD91721C77}" destId="{417F9C76-8FA1-4A64-A5A7-492D01BEA5E7}" srcOrd="2" destOrd="0" parTransId="{1441BD7F-72A4-4F41-AAEA-73004FE7815E}" sibTransId="{7AA526C3-371C-4044-9637-34EF99BD0B5E}"/>
    <dgm:cxn modelId="{A410F95B-BC35-44DE-A309-7216534D6448}" type="presOf" srcId="{ABE99551-47DB-4256-8148-FFA0C70C974B}" destId="{F4B9C1BB-FE30-4FC7-8868-7F4D8C57259A}" srcOrd="0" destOrd="0" presId="urn:microsoft.com/office/officeart/2018/2/layout/IconVerticalSolidList"/>
    <dgm:cxn modelId="{C4F33F61-9D02-4B1D-8205-77F963F1BA50}" type="presOf" srcId="{417F9C76-8FA1-4A64-A5A7-492D01BEA5E7}" destId="{331CACD0-3F29-4175-BEB9-0F71F5B8CD62}" srcOrd="0" destOrd="0" presId="urn:microsoft.com/office/officeart/2018/2/layout/IconVerticalSolidList"/>
    <dgm:cxn modelId="{F3685B6A-857C-4A95-BB6C-9E36560C5067}" type="presOf" srcId="{7CC5AD38-343A-45FC-9313-2AC7051A56A0}" destId="{9F9C6764-16EB-45BA-BA47-CD428A407C2A}" srcOrd="0" destOrd="0" presId="urn:microsoft.com/office/officeart/2018/2/layout/IconVerticalSolidList"/>
    <dgm:cxn modelId="{42736B52-E88E-42C7-8AD4-C77C9F8AF24B}" srcId="{AB0D1EFE-735C-4391-8150-6FCD91721C77}" destId="{4CB8F6AF-64E9-4821-958F-6E480F8F112F}" srcOrd="1" destOrd="0" parTransId="{95829624-FD53-41CE-877A-537A3336C3AF}" sibTransId="{E115B0BD-8FF3-48D0-80F8-FC74B644AE9F}"/>
    <dgm:cxn modelId="{90C9497F-7DD9-4F94-899D-D87A19D2E0A0}" type="presOf" srcId="{4CB8F6AF-64E9-4821-958F-6E480F8F112F}" destId="{A946A7D9-AA52-41B2-AA66-3B042B0C54FB}" srcOrd="0" destOrd="0" presId="urn:microsoft.com/office/officeart/2018/2/layout/IconVerticalSolidList"/>
    <dgm:cxn modelId="{B7FF9582-E888-4AD9-B9A7-B13D3C0B9717}" srcId="{AB0D1EFE-735C-4391-8150-6FCD91721C77}" destId="{7CC5AD38-343A-45FC-9313-2AC7051A56A0}" srcOrd="0" destOrd="0" parTransId="{193677CB-A192-42E8-A7C4-B349F2A39815}" sibTransId="{A540160B-9340-4954-B181-8CAAF709F1DE}"/>
    <dgm:cxn modelId="{4EC96488-676A-48D6-BADD-5F8B7738A02E}" type="presOf" srcId="{35C1ECA5-C1F2-49B7-88EA-361846CF4674}" destId="{F56740A9-32D0-4A76-83B0-3F7527D0B19C}" srcOrd="0" destOrd="0" presId="urn:microsoft.com/office/officeart/2018/2/layout/IconVerticalSolidList"/>
    <dgm:cxn modelId="{910C2B9B-96A7-4992-8859-9A4553114CBC}" srcId="{AB0D1EFE-735C-4391-8150-6FCD91721C77}" destId="{ABE99551-47DB-4256-8148-FFA0C70C974B}" srcOrd="4" destOrd="0" parTransId="{3DBDC811-C5F7-49C8-9161-674E3216B70B}" sibTransId="{9C1756C7-7099-4DDC-8A6C-5AAE6696472A}"/>
    <dgm:cxn modelId="{3FBDCCC9-3A0B-4F93-8562-E8A329BE25E6}" srcId="{AB0D1EFE-735C-4391-8150-6FCD91721C77}" destId="{35C1ECA5-C1F2-49B7-88EA-361846CF4674}" srcOrd="3" destOrd="0" parTransId="{2C5C4F89-7AF5-4FE4-9DD9-13B09339B7E2}" sibTransId="{F3942638-0AB9-4541-9AE1-EAF7EF47533C}"/>
    <dgm:cxn modelId="{88A7F2ED-CCEB-4C48-949C-E69937A25016}" type="presOf" srcId="{AB0D1EFE-735C-4391-8150-6FCD91721C77}" destId="{3379AA47-FD87-4BAA-8604-E1CF7D2C3CC8}" srcOrd="0" destOrd="0" presId="urn:microsoft.com/office/officeart/2018/2/layout/IconVerticalSolidList"/>
    <dgm:cxn modelId="{E1236EFB-478C-438E-99ED-902C0EC9238F}" type="presParOf" srcId="{3379AA47-FD87-4BAA-8604-E1CF7D2C3CC8}" destId="{785556B6-A4DD-494F-979A-4597A3301345}" srcOrd="0" destOrd="0" presId="urn:microsoft.com/office/officeart/2018/2/layout/IconVerticalSolidList"/>
    <dgm:cxn modelId="{143C7803-4A92-4B25-8A8F-4C7E0A46A627}" type="presParOf" srcId="{785556B6-A4DD-494F-979A-4597A3301345}" destId="{8A2A2668-48C0-45FD-B8BA-68EF52B3679F}" srcOrd="0" destOrd="0" presId="urn:microsoft.com/office/officeart/2018/2/layout/IconVerticalSolidList"/>
    <dgm:cxn modelId="{4832060B-DF52-425A-9BDE-85761016B0E1}" type="presParOf" srcId="{785556B6-A4DD-494F-979A-4597A3301345}" destId="{2F390CB9-9C1B-4B89-A23F-C56DFC2DDC49}" srcOrd="1" destOrd="0" presId="urn:microsoft.com/office/officeart/2018/2/layout/IconVerticalSolidList"/>
    <dgm:cxn modelId="{4BD7DA12-734D-420E-B695-02C95BC630C3}" type="presParOf" srcId="{785556B6-A4DD-494F-979A-4597A3301345}" destId="{4F3082CC-2620-4460-9B20-F2753D52354D}" srcOrd="2" destOrd="0" presId="urn:microsoft.com/office/officeart/2018/2/layout/IconVerticalSolidList"/>
    <dgm:cxn modelId="{4F7D1A1A-5ECA-4D50-807A-CEFF9B8055A7}" type="presParOf" srcId="{785556B6-A4DD-494F-979A-4597A3301345}" destId="{9F9C6764-16EB-45BA-BA47-CD428A407C2A}" srcOrd="3" destOrd="0" presId="urn:microsoft.com/office/officeart/2018/2/layout/IconVerticalSolidList"/>
    <dgm:cxn modelId="{F4F119B8-3E3A-4D4A-8A77-DAA823C7A876}" type="presParOf" srcId="{3379AA47-FD87-4BAA-8604-E1CF7D2C3CC8}" destId="{63463082-C951-4D4B-B373-D30345EACF0D}" srcOrd="1" destOrd="0" presId="urn:microsoft.com/office/officeart/2018/2/layout/IconVerticalSolidList"/>
    <dgm:cxn modelId="{633833DD-9674-44A3-993A-1E8CDCCC1DA7}" type="presParOf" srcId="{3379AA47-FD87-4BAA-8604-E1CF7D2C3CC8}" destId="{611A0DC7-82DD-432B-9F0F-3833E607E679}" srcOrd="2" destOrd="0" presId="urn:microsoft.com/office/officeart/2018/2/layout/IconVerticalSolidList"/>
    <dgm:cxn modelId="{66531EDB-A4FA-4721-A4D7-03A21809BE8A}" type="presParOf" srcId="{611A0DC7-82DD-432B-9F0F-3833E607E679}" destId="{4FEF6550-EEAE-46F6-AD00-902960F9282E}" srcOrd="0" destOrd="0" presId="urn:microsoft.com/office/officeart/2018/2/layout/IconVerticalSolidList"/>
    <dgm:cxn modelId="{F880EE57-04E8-404B-8400-AD1F51F7D9FB}" type="presParOf" srcId="{611A0DC7-82DD-432B-9F0F-3833E607E679}" destId="{EFF89237-44E2-4F57-81E6-A527F081FFB7}" srcOrd="1" destOrd="0" presId="urn:microsoft.com/office/officeart/2018/2/layout/IconVerticalSolidList"/>
    <dgm:cxn modelId="{5734907B-EF24-4D29-ACAB-D2399B02635B}" type="presParOf" srcId="{611A0DC7-82DD-432B-9F0F-3833E607E679}" destId="{569A29CB-CDB7-4213-877C-E2A16CEE37DD}" srcOrd="2" destOrd="0" presId="urn:microsoft.com/office/officeart/2018/2/layout/IconVerticalSolidList"/>
    <dgm:cxn modelId="{BFE55AF4-A1CF-483A-AA2D-13652FE6D1B6}" type="presParOf" srcId="{611A0DC7-82DD-432B-9F0F-3833E607E679}" destId="{A946A7D9-AA52-41B2-AA66-3B042B0C54FB}" srcOrd="3" destOrd="0" presId="urn:microsoft.com/office/officeart/2018/2/layout/IconVerticalSolidList"/>
    <dgm:cxn modelId="{3C334426-187E-4F5C-B1D1-C3E03029E8CE}" type="presParOf" srcId="{3379AA47-FD87-4BAA-8604-E1CF7D2C3CC8}" destId="{73A357E5-38B6-40B7-8B4F-B3A2B24387BD}" srcOrd="3" destOrd="0" presId="urn:microsoft.com/office/officeart/2018/2/layout/IconVerticalSolidList"/>
    <dgm:cxn modelId="{3AC6AA04-7A49-4A56-9236-E68EE16CB616}" type="presParOf" srcId="{3379AA47-FD87-4BAA-8604-E1CF7D2C3CC8}" destId="{FBB66F12-18CE-42CE-BDD9-9B1B7DC39EB9}" srcOrd="4" destOrd="0" presId="urn:microsoft.com/office/officeart/2018/2/layout/IconVerticalSolidList"/>
    <dgm:cxn modelId="{3EEDA80F-2FB8-4413-B180-AE427317335D}" type="presParOf" srcId="{FBB66F12-18CE-42CE-BDD9-9B1B7DC39EB9}" destId="{9D56F160-BA80-4416-BC78-FB750594BA95}" srcOrd="0" destOrd="0" presId="urn:microsoft.com/office/officeart/2018/2/layout/IconVerticalSolidList"/>
    <dgm:cxn modelId="{4C587F19-7B21-4B37-8FB2-6FF45BD560C7}" type="presParOf" srcId="{FBB66F12-18CE-42CE-BDD9-9B1B7DC39EB9}" destId="{D0C58181-700A-4891-B720-01FFC4F3E892}" srcOrd="1" destOrd="0" presId="urn:microsoft.com/office/officeart/2018/2/layout/IconVerticalSolidList"/>
    <dgm:cxn modelId="{90959FD8-116C-43E4-93E5-2EF929CF0E88}" type="presParOf" srcId="{FBB66F12-18CE-42CE-BDD9-9B1B7DC39EB9}" destId="{DD1E3E54-0F7E-4E34-9EE8-BB0CB4D282F8}" srcOrd="2" destOrd="0" presId="urn:microsoft.com/office/officeart/2018/2/layout/IconVerticalSolidList"/>
    <dgm:cxn modelId="{5273453E-ECEC-4E32-8F23-99F8655B3A19}" type="presParOf" srcId="{FBB66F12-18CE-42CE-BDD9-9B1B7DC39EB9}" destId="{331CACD0-3F29-4175-BEB9-0F71F5B8CD62}" srcOrd="3" destOrd="0" presId="urn:microsoft.com/office/officeart/2018/2/layout/IconVerticalSolidList"/>
    <dgm:cxn modelId="{557BA391-BB18-4BA2-9920-950CDFB945BC}" type="presParOf" srcId="{3379AA47-FD87-4BAA-8604-E1CF7D2C3CC8}" destId="{7592C11A-12E3-480C-BABC-7C780B7967FD}" srcOrd="5" destOrd="0" presId="urn:microsoft.com/office/officeart/2018/2/layout/IconVerticalSolidList"/>
    <dgm:cxn modelId="{6A28F189-2FFF-4C47-A487-38CE32FC9AFD}" type="presParOf" srcId="{3379AA47-FD87-4BAA-8604-E1CF7D2C3CC8}" destId="{90161FD7-C154-4CC0-B82B-D3FDD4875A55}" srcOrd="6" destOrd="0" presId="urn:microsoft.com/office/officeart/2018/2/layout/IconVerticalSolidList"/>
    <dgm:cxn modelId="{DEAC37B5-71F4-4AC0-8A51-382F281547E4}" type="presParOf" srcId="{90161FD7-C154-4CC0-B82B-D3FDD4875A55}" destId="{F3E1A32B-EE27-483C-8239-8EDAAFCDA067}" srcOrd="0" destOrd="0" presId="urn:microsoft.com/office/officeart/2018/2/layout/IconVerticalSolidList"/>
    <dgm:cxn modelId="{12DF7047-9E05-4128-B55F-EA6F07800C69}" type="presParOf" srcId="{90161FD7-C154-4CC0-B82B-D3FDD4875A55}" destId="{D00598CA-29BF-4B48-A33B-17C23F2A4397}" srcOrd="1" destOrd="0" presId="urn:microsoft.com/office/officeart/2018/2/layout/IconVerticalSolidList"/>
    <dgm:cxn modelId="{A3CBE994-F581-4AF3-936F-387A4F821EF2}" type="presParOf" srcId="{90161FD7-C154-4CC0-B82B-D3FDD4875A55}" destId="{FCA8FEA0-9211-4A87-B62B-2214916460CE}" srcOrd="2" destOrd="0" presId="urn:microsoft.com/office/officeart/2018/2/layout/IconVerticalSolidList"/>
    <dgm:cxn modelId="{4A132CB9-5A2A-4C0F-8B39-EB5D22503B72}" type="presParOf" srcId="{90161FD7-C154-4CC0-B82B-D3FDD4875A55}" destId="{F56740A9-32D0-4A76-83B0-3F7527D0B19C}" srcOrd="3" destOrd="0" presId="urn:microsoft.com/office/officeart/2018/2/layout/IconVerticalSolidList"/>
    <dgm:cxn modelId="{D1BBCA24-E847-4C79-BF06-11A9412830A6}" type="presParOf" srcId="{3379AA47-FD87-4BAA-8604-E1CF7D2C3CC8}" destId="{11C15B86-12F2-45D1-9B53-CE0331FFCA2A}" srcOrd="7" destOrd="0" presId="urn:microsoft.com/office/officeart/2018/2/layout/IconVerticalSolidList"/>
    <dgm:cxn modelId="{B100EEB6-4129-4B2C-9D2F-6019633FDCE6}" type="presParOf" srcId="{3379AA47-FD87-4BAA-8604-E1CF7D2C3CC8}" destId="{8AD164E4-87F3-4A68-9D79-C8DDC515A1F6}" srcOrd="8" destOrd="0" presId="urn:microsoft.com/office/officeart/2018/2/layout/IconVerticalSolidList"/>
    <dgm:cxn modelId="{B894877C-B1EF-4F4D-BD4E-BFA57C091E71}" type="presParOf" srcId="{8AD164E4-87F3-4A68-9D79-C8DDC515A1F6}" destId="{009BD958-7A22-4477-8F07-C72D0F28FDF0}" srcOrd="0" destOrd="0" presId="urn:microsoft.com/office/officeart/2018/2/layout/IconVerticalSolidList"/>
    <dgm:cxn modelId="{9E77AE69-2EE1-44EF-8815-BED99AA34D14}" type="presParOf" srcId="{8AD164E4-87F3-4A68-9D79-C8DDC515A1F6}" destId="{B5EA821C-5ADB-433F-BD83-E3AD2699AAF6}" srcOrd="1" destOrd="0" presId="urn:microsoft.com/office/officeart/2018/2/layout/IconVerticalSolidList"/>
    <dgm:cxn modelId="{398558F3-8B1F-4960-A062-5A71EDCA48F6}" type="presParOf" srcId="{8AD164E4-87F3-4A68-9D79-C8DDC515A1F6}" destId="{D4904561-17B3-463B-99D7-3FE23D1AF7C7}" srcOrd="2" destOrd="0" presId="urn:microsoft.com/office/officeart/2018/2/layout/IconVerticalSolidList"/>
    <dgm:cxn modelId="{13FAAFCC-8C88-43B0-8281-372DD2C3C3EE}" type="presParOf" srcId="{8AD164E4-87F3-4A68-9D79-C8DDC515A1F6}" destId="{F4B9C1BB-FE30-4FC7-8868-7F4D8C57259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000" b="1" u="none" dirty="0">
              <a:latin typeface="Arial" panose="020B0604020202020204" pitchFamily="34" charset="0"/>
              <a:cs typeface="Arial" panose="020B0604020202020204" pitchFamily="34" charset="0"/>
            </a:rPr>
            <a:t>MOC 1: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dirty="0"/>
        </a:p>
        <a:p>
          <a:pPr algn="ctr"/>
          <a:endParaRPr lang="en-US" sz="1800" b="1" u="sng" dirty="0"/>
        </a:p>
        <a:p>
          <a:pPr algn="ctr"/>
          <a:r>
            <a:rPr lang="en-US" sz="2000" b="1" u="none" dirty="0">
              <a:latin typeface="Arial" panose="020B0604020202020204" pitchFamily="34" charset="0"/>
              <a:cs typeface="Arial" panose="020B0604020202020204" pitchFamily="34" charset="0"/>
            </a:rPr>
            <a:t>MOC 2: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000" b="1" u="none" dirty="0">
              <a:latin typeface="Arial" panose="020B0604020202020204" pitchFamily="34" charset="0"/>
              <a:cs typeface="Arial" panose="020B0604020202020204" pitchFamily="34" charset="0"/>
            </a:rPr>
            <a:t>MOC 3: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000" b="1" u="none" dirty="0">
              <a:latin typeface="Arial" panose="020B0604020202020204" pitchFamily="34" charset="0"/>
              <a:cs typeface="Arial" panose="020B0604020202020204" pitchFamily="34" charset="0"/>
            </a:rPr>
            <a:t>MOC 4: </a:t>
          </a:r>
          <a:br>
            <a:rPr lang="en-US" sz="2000" b="1" u="none" dirty="0">
              <a:latin typeface="Arial" panose="020B0604020202020204" pitchFamily="34" charset="0"/>
              <a:cs typeface="Arial" panose="020B0604020202020204" pitchFamily="34" charset="0"/>
            </a:rPr>
          </a:br>
          <a:r>
            <a:rPr lang="en-US" sz="1800" b="1" u="none" dirty="0">
              <a:latin typeface="Arial" panose="020B0604020202020204" pitchFamily="34" charset="0"/>
              <a:cs typeface="Arial" panose="020B0604020202020204" pitchFamily="34" charset="0"/>
            </a:rPr>
            <a:t>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000" b="1" u="none" dirty="0">
              <a:latin typeface="Arial" panose="020B0604020202020204" pitchFamily="34" charset="0"/>
              <a:cs typeface="Arial" panose="020B0604020202020204" pitchFamily="34" charset="0"/>
            </a:rPr>
            <a:t>MOC 1: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000" b="1" u="none" dirty="0">
              <a:latin typeface="Arial" panose="020B0604020202020204" pitchFamily="34" charset="0"/>
              <a:cs typeface="Arial" panose="020B0604020202020204" pitchFamily="34" charset="0"/>
            </a:rPr>
            <a:t>MOC 2: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000" b="1" u="none" dirty="0">
              <a:latin typeface="Arial" panose="020B0604020202020204" pitchFamily="34" charset="0"/>
              <a:cs typeface="Arial" panose="020B0604020202020204" pitchFamily="34" charset="0"/>
            </a:rPr>
            <a:t>MOC 3: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latin typeface="Arial" panose="020B0604020202020204" pitchFamily="34" charset="0"/>
              <a:cs typeface="Arial" panose="020B0604020202020204" pitchFamily="34" charset="0"/>
            </a:rPr>
            <a:t>MOC 4: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38C0C3-8E1B-42E2-9463-94CD00B8FDD6}"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D0399BCD-65FB-4CFF-A189-72B9467EE6B7}">
      <dgm:prSet/>
      <dgm:spPr/>
      <dgm:t>
        <a:bodyPr/>
        <a:lstStyle/>
        <a:p>
          <a:r>
            <a:rPr lang="en-US" dirty="0"/>
            <a:t>HTA’s C-SNP targets Medicare beneficiaries with </a:t>
          </a:r>
          <a:r>
            <a:rPr lang="en-US" b="1" dirty="0"/>
            <a:t>diabetes, chronic heart failure (CHF), and/or cardiovascular disorders (CVD)</a:t>
          </a:r>
          <a:endParaRPr lang="en-US" dirty="0"/>
        </a:p>
      </dgm:t>
    </dgm:pt>
    <dgm:pt modelId="{6D30BE80-AAF5-4885-B31E-135B853A29C3}" type="parTrans" cxnId="{ABFC83A4-9A59-48E6-B23C-ECD8B758666C}">
      <dgm:prSet/>
      <dgm:spPr/>
      <dgm:t>
        <a:bodyPr/>
        <a:lstStyle/>
        <a:p>
          <a:endParaRPr lang="en-US"/>
        </a:p>
      </dgm:t>
    </dgm:pt>
    <dgm:pt modelId="{6AB06ED6-8E2F-44B8-9D06-187680D00053}" type="sibTrans" cxnId="{ABFC83A4-9A59-48E6-B23C-ECD8B758666C}">
      <dgm:prSet/>
      <dgm:spPr/>
      <dgm:t>
        <a:bodyPr/>
        <a:lstStyle/>
        <a:p>
          <a:endParaRPr lang="en-US"/>
        </a:p>
      </dgm:t>
    </dgm:pt>
    <dgm:pt modelId="{3DFAFED0-9D4D-456E-9BE8-C2C2FCA22253}">
      <dgm:prSet/>
      <dgm:spPr/>
      <dgm:t>
        <a:bodyPr/>
        <a:lstStyle/>
        <a:p>
          <a:r>
            <a:rPr lang="en-US" b="1" dirty="0"/>
            <a:t>Cardiovascular disorders include</a:t>
          </a:r>
          <a:r>
            <a:rPr lang="en-US" dirty="0"/>
            <a:t> cardiac arrhythmias, coronary artery disease, peripheral vascular disease, and chronic venous thromboembolic disorders</a:t>
          </a:r>
        </a:p>
      </dgm:t>
    </dgm:pt>
    <dgm:pt modelId="{118F4284-E0CA-45FE-8C28-CA1F160E9B2F}" type="parTrans" cxnId="{5D479A73-0AEE-4099-A3A3-B0705ACD6293}">
      <dgm:prSet/>
      <dgm:spPr/>
      <dgm:t>
        <a:bodyPr/>
        <a:lstStyle/>
        <a:p>
          <a:endParaRPr lang="en-US"/>
        </a:p>
      </dgm:t>
    </dgm:pt>
    <dgm:pt modelId="{6D3BD696-5DF3-4CC2-88FC-D24FAF3F656A}" type="sibTrans" cxnId="{5D479A73-0AEE-4099-A3A3-B0705ACD6293}">
      <dgm:prSet/>
      <dgm:spPr/>
      <dgm:t>
        <a:bodyPr/>
        <a:lstStyle/>
        <a:p>
          <a:endParaRPr lang="en-US"/>
        </a:p>
      </dgm:t>
    </dgm:pt>
    <dgm:pt modelId="{D6FFE230-3B99-4A63-A7DA-F8DE889FD282}">
      <dgm:prSet/>
      <dgm:spPr/>
      <dgm:t>
        <a:bodyPr/>
        <a:lstStyle/>
        <a:p>
          <a:r>
            <a:rPr lang="en-US" dirty="0"/>
            <a:t>Eligible members must be </a:t>
          </a:r>
          <a:r>
            <a:rPr lang="en-US" b="1" dirty="0"/>
            <a:t>entitled to Medicare Part A and enrolled in Part B</a:t>
          </a:r>
          <a:r>
            <a:rPr lang="en-US" dirty="0"/>
            <a:t> and meet </a:t>
          </a:r>
          <a:r>
            <a:rPr lang="en-US" b="1" dirty="0"/>
            <a:t>Medicare Advantage eligibility requirements</a:t>
          </a:r>
          <a:endParaRPr lang="en-US" dirty="0"/>
        </a:p>
      </dgm:t>
    </dgm:pt>
    <dgm:pt modelId="{609F854B-9C93-4D1A-B889-E5FA6889B5E2}" type="parTrans" cxnId="{3F76AE14-4AD1-4348-92ED-F77470CCB76E}">
      <dgm:prSet/>
      <dgm:spPr/>
      <dgm:t>
        <a:bodyPr/>
        <a:lstStyle/>
        <a:p>
          <a:endParaRPr lang="en-US"/>
        </a:p>
      </dgm:t>
    </dgm:pt>
    <dgm:pt modelId="{5A96D2C5-C817-4EB2-A921-84C01C4CAABE}" type="sibTrans" cxnId="{3F76AE14-4AD1-4348-92ED-F77470CCB76E}">
      <dgm:prSet/>
      <dgm:spPr/>
      <dgm:t>
        <a:bodyPr/>
        <a:lstStyle/>
        <a:p>
          <a:endParaRPr lang="en-US"/>
        </a:p>
      </dgm:t>
    </dgm:pt>
    <dgm:pt modelId="{9CA601E2-D605-4A90-BF5B-EE6274BBBB5B}">
      <dgm:prSet/>
      <dgm:spPr/>
      <dgm:t>
        <a:bodyPr/>
        <a:lstStyle/>
        <a:p>
          <a:r>
            <a:rPr lang="en-US"/>
            <a:t>Members must have a </a:t>
          </a:r>
          <a:r>
            <a:rPr lang="en-US" b="1"/>
            <a:t>verified qualifying diagnosis</a:t>
          </a:r>
          <a:r>
            <a:rPr lang="en-US"/>
            <a:t> to enroll</a:t>
          </a:r>
        </a:p>
      </dgm:t>
    </dgm:pt>
    <dgm:pt modelId="{79172FD5-F5A1-4361-BFAF-4681AA6E1304}" type="parTrans" cxnId="{2F76DBCC-9119-4C9F-86B2-5D91E459F353}">
      <dgm:prSet/>
      <dgm:spPr/>
      <dgm:t>
        <a:bodyPr/>
        <a:lstStyle/>
        <a:p>
          <a:endParaRPr lang="en-US"/>
        </a:p>
      </dgm:t>
    </dgm:pt>
    <dgm:pt modelId="{2F0AABAB-A1EC-437F-994B-3BC31836DFF4}" type="sibTrans" cxnId="{2F76DBCC-9119-4C9F-86B2-5D91E459F353}">
      <dgm:prSet/>
      <dgm:spPr/>
      <dgm:t>
        <a:bodyPr/>
        <a:lstStyle/>
        <a:p>
          <a:endParaRPr lang="en-US"/>
        </a:p>
      </dgm:t>
    </dgm:pt>
    <dgm:pt modelId="{B8C7A1E1-CF34-4E55-B839-60167FB8C526}">
      <dgm:prSet/>
      <dgm:spPr/>
      <dgm:t>
        <a:bodyPr/>
        <a:lstStyle/>
        <a:p>
          <a:r>
            <a:rPr lang="en-US" dirty="0"/>
            <a:t>HTA’s C-SNP </a:t>
          </a:r>
          <a:r>
            <a:rPr lang="en-US" b="1" dirty="0"/>
            <a:t>operates in seven Piedmont Triad North Carolina counties</a:t>
          </a:r>
          <a:r>
            <a:rPr lang="en-US" dirty="0"/>
            <a:t> (as CMS-approved)</a:t>
          </a:r>
        </a:p>
      </dgm:t>
    </dgm:pt>
    <dgm:pt modelId="{843FDFF6-B2F4-4E6A-A9D5-1D7179F62CD5}" type="parTrans" cxnId="{C0C5C24F-84F2-4641-9AE8-7DA125867943}">
      <dgm:prSet/>
      <dgm:spPr/>
      <dgm:t>
        <a:bodyPr/>
        <a:lstStyle/>
        <a:p>
          <a:endParaRPr lang="en-US"/>
        </a:p>
      </dgm:t>
    </dgm:pt>
    <dgm:pt modelId="{1CB9E895-2E9D-4932-88F8-56B0C6CAA9BF}" type="sibTrans" cxnId="{C0C5C24F-84F2-4641-9AE8-7DA125867943}">
      <dgm:prSet/>
      <dgm:spPr/>
      <dgm:t>
        <a:bodyPr/>
        <a:lstStyle/>
        <a:p>
          <a:endParaRPr lang="en-US"/>
        </a:p>
      </dgm:t>
    </dgm:pt>
    <dgm:pt modelId="{D8D78412-DEE0-4537-978C-A16BFF81BFBB}">
      <dgm:prSet/>
      <dgm:spPr/>
      <dgm:t>
        <a:bodyPr/>
        <a:lstStyle/>
        <a:p>
          <a:r>
            <a:rPr lang="en-US"/>
            <a:t>Population is characterized by </a:t>
          </a:r>
          <a:r>
            <a:rPr lang="en-US" b="1"/>
            <a:t>complex chronic conditions</a:t>
          </a:r>
          <a:r>
            <a:rPr lang="en-US"/>
            <a:t> requiring coordinated, specialized care</a:t>
          </a:r>
        </a:p>
      </dgm:t>
    </dgm:pt>
    <dgm:pt modelId="{260D8E2F-AC14-4AEC-AA05-A962077E87F9}" type="parTrans" cxnId="{9F1FF754-70B7-41C3-80FD-A03BCD677305}">
      <dgm:prSet/>
      <dgm:spPr/>
      <dgm:t>
        <a:bodyPr/>
        <a:lstStyle/>
        <a:p>
          <a:endParaRPr lang="en-US"/>
        </a:p>
      </dgm:t>
    </dgm:pt>
    <dgm:pt modelId="{41D0D796-9886-4C2A-88D3-662B6BA70723}" type="sibTrans" cxnId="{9F1FF754-70B7-41C3-80FD-A03BCD677305}">
      <dgm:prSet/>
      <dgm:spPr/>
      <dgm:t>
        <a:bodyPr/>
        <a:lstStyle/>
        <a:p>
          <a:endParaRPr lang="en-US"/>
        </a:p>
      </dgm:t>
    </dgm:pt>
    <dgm:pt modelId="{E4CC577A-630D-4C36-BE17-36931CBD6104}">
      <dgm:prSet/>
      <dgm:spPr/>
      <dgm:t>
        <a:bodyPr/>
        <a:lstStyle/>
        <a:p>
          <a:r>
            <a:rPr lang="en-US"/>
            <a:t>Defined eligibility criteria guide the plan’s </a:t>
          </a:r>
          <a:r>
            <a:rPr lang="en-US" b="1"/>
            <a:t>care coordination, provider network, and quality improvement strategies</a:t>
          </a:r>
          <a:endParaRPr lang="en-US"/>
        </a:p>
      </dgm:t>
    </dgm:pt>
    <dgm:pt modelId="{ADC896C2-F271-42EF-A9FC-29E3825DC3B0}" type="parTrans" cxnId="{6F8A60F8-4C51-40B6-8F62-0DE2A9B2FC26}">
      <dgm:prSet/>
      <dgm:spPr/>
      <dgm:t>
        <a:bodyPr/>
        <a:lstStyle/>
        <a:p>
          <a:endParaRPr lang="en-US"/>
        </a:p>
      </dgm:t>
    </dgm:pt>
    <dgm:pt modelId="{2D59F2F5-09E2-4742-8582-D0AE85EF4554}" type="sibTrans" cxnId="{6F8A60F8-4C51-40B6-8F62-0DE2A9B2FC26}">
      <dgm:prSet/>
      <dgm:spPr/>
      <dgm:t>
        <a:bodyPr/>
        <a:lstStyle/>
        <a:p>
          <a:endParaRPr lang="en-US"/>
        </a:p>
      </dgm:t>
    </dgm:pt>
    <dgm:pt modelId="{0699F0A4-E1F2-40EB-8929-4F5901AD2E52}" type="pres">
      <dgm:prSet presAssocID="{0938C0C3-8E1B-42E2-9463-94CD00B8FDD6}" presName="linear" presStyleCnt="0">
        <dgm:presLayoutVars>
          <dgm:animLvl val="lvl"/>
          <dgm:resizeHandles val="exact"/>
        </dgm:presLayoutVars>
      </dgm:prSet>
      <dgm:spPr/>
    </dgm:pt>
    <dgm:pt modelId="{DFDBCF3A-18F9-459C-955D-952039CC5EA4}" type="pres">
      <dgm:prSet presAssocID="{D0399BCD-65FB-4CFF-A189-72B9467EE6B7}" presName="parentText" presStyleLbl="node1" presStyleIdx="0" presStyleCnt="7">
        <dgm:presLayoutVars>
          <dgm:chMax val="0"/>
          <dgm:bulletEnabled val="1"/>
        </dgm:presLayoutVars>
      </dgm:prSet>
      <dgm:spPr/>
    </dgm:pt>
    <dgm:pt modelId="{D1B86D39-DFE0-4E1F-9010-DB2E50A82B80}" type="pres">
      <dgm:prSet presAssocID="{6AB06ED6-8E2F-44B8-9D06-187680D00053}" presName="spacer" presStyleCnt="0"/>
      <dgm:spPr/>
    </dgm:pt>
    <dgm:pt modelId="{39B7395A-417F-4C7F-9D6F-DE5F6B0F591B}" type="pres">
      <dgm:prSet presAssocID="{3DFAFED0-9D4D-456E-9BE8-C2C2FCA22253}" presName="parentText" presStyleLbl="node1" presStyleIdx="1" presStyleCnt="7">
        <dgm:presLayoutVars>
          <dgm:chMax val="0"/>
          <dgm:bulletEnabled val="1"/>
        </dgm:presLayoutVars>
      </dgm:prSet>
      <dgm:spPr/>
    </dgm:pt>
    <dgm:pt modelId="{3AB0A354-E2C5-4E00-8F31-B2CBE2D7E408}" type="pres">
      <dgm:prSet presAssocID="{6D3BD696-5DF3-4CC2-88FC-D24FAF3F656A}" presName="spacer" presStyleCnt="0"/>
      <dgm:spPr/>
    </dgm:pt>
    <dgm:pt modelId="{BA43BE69-FD30-41A7-A9CD-57287174D626}" type="pres">
      <dgm:prSet presAssocID="{D6FFE230-3B99-4A63-A7DA-F8DE889FD282}" presName="parentText" presStyleLbl="node1" presStyleIdx="2" presStyleCnt="7">
        <dgm:presLayoutVars>
          <dgm:chMax val="0"/>
          <dgm:bulletEnabled val="1"/>
        </dgm:presLayoutVars>
      </dgm:prSet>
      <dgm:spPr/>
    </dgm:pt>
    <dgm:pt modelId="{DF5B30D8-E1D8-4235-8919-FB054833008F}" type="pres">
      <dgm:prSet presAssocID="{5A96D2C5-C817-4EB2-A921-84C01C4CAABE}" presName="spacer" presStyleCnt="0"/>
      <dgm:spPr/>
    </dgm:pt>
    <dgm:pt modelId="{71D91EF0-DD8B-4B92-B32B-B2D0FD0E8BA6}" type="pres">
      <dgm:prSet presAssocID="{9CA601E2-D605-4A90-BF5B-EE6274BBBB5B}" presName="parentText" presStyleLbl="node1" presStyleIdx="3" presStyleCnt="7">
        <dgm:presLayoutVars>
          <dgm:chMax val="0"/>
          <dgm:bulletEnabled val="1"/>
        </dgm:presLayoutVars>
      </dgm:prSet>
      <dgm:spPr/>
    </dgm:pt>
    <dgm:pt modelId="{5E2E6DAC-D5AF-4587-B8BD-B01202CA953A}" type="pres">
      <dgm:prSet presAssocID="{2F0AABAB-A1EC-437F-994B-3BC31836DFF4}" presName="spacer" presStyleCnt="0"/>
      <dgm:spPr/>
    </dgm:pt>
    <dgm:pt modelId="{128BC031-5788-4B64-9C80-0447F3C4715E}" type="pres">
      <dgm:prSet presAssocID="{B8C7A1E1-CF34-4E55-B839-60167FB8C526}" presName="parentText" presStyleLbl="node1" presStyleIdx="4" presStyleCnt="7">
        <dgm:presLayoutVars>
          <dgm:chMax val="0"/>
          <dgm:bulletEnabled val="1"/>
        </dgm:presLayoutVars>
      </dgm:prSet>
      <dgm:spPr/>
    </dgm:pt>
    <dgm:pt modelId="{F7ED207D-9053-475B-9944-8D30C714B138}" type="pres">
      <dgm:prSet presAssocID="{1CB9E895-2E9D-4932-88F8-56B0C6CAA9BF}" presName="spacer" presStyleCnt="0"/>
      <dgm:spPr/>
    </dgm:pt>
    <dgm:pt modelId="{B32AFFFF-A674-441A-87B9-739351B5A4A7}" type="pres">
      <dgm:prSet presAssocID="{D8D78412-DEE0-4537-978C-A16BFF81BFBB}" presName="parentText" presStyleLbl="node1" presStyleIdx="5" presStyleCnt="7">
        <dgm:presLayoutVars>
          <dgm:chMax val="0"/>
          <dgm:bulletEnabled val="1"/>
        </dgm:presLayoutVars>
      </dgm:prSet>
      <dgm:spPr/>
    </dgm:pt>
    <dgm:pt modelId="{B567CF37-2D80-4C76-B387-FCCD464563E7}" type="pres">
      <dgm:prSet presAssocID="{41D0D796-9886-4C2A-88D3-662B6BA70723}" presName="spacer" presStyleCnt="0"/>
      <dgm:spPr/>
    </dgm:pt>
    <dgm:pt modelId="{996B458D-FDB0-4F12-97E0-64640D8A2D17}" type="pres">
      <dgm:prSet presAssocID="{E4CC577A-630D-4C36-BE17-36931CBD6104}" presName="parentText" presStyleLbl="node1" presStyleIdx="6" presStyleCnt="7">
        <dgm:presLayoutVars>
          <dgm:chMax val="0"/>
          <dgm:bulletEnabled val="1"/>
        </dgm:presLayoutVars>
      </dgm:prSet>
      <dgm:spPr/>
    </dgm:pt>
  </dgm:ptLst>
  <dgm:cxnLst>
    <dgm:cxn modelId="{3F76AE14-4AD1-4348-92ED-F77470CCB76E}" srcId="{0938C0C3-8E1B-42E2-9463-94CD00B8FDD6}" destId="{D6FFE230-3B99-4A63-A7DA-F8DE889FD282}" srcOrd="2" destOrd="0" parTransId="{609F854B-9C93-4D1A-B889-E5FA6889B5E2}" sibTransId="{5A96D2C5-C817-4EB2-A921-84C01C4CAABE}"/>
    <dgm:cxn modelId="{83E12D1E-0434-4778-AEF5-8D5D3B0975D3}" type="presOf" srcId="{E4CC577A-630D-4C36-BE17-36931CBD6104}" destId="{996B458D-FDB0-4F12-97E0-64640D8A2D17}" srcOrd="0" destOrd="0" presId="urn:microsoft.com/office/officeart/2005/8/layout/vList2"/>
    <dgm:cxn modelId="{2E3FC56E-F1AF-4D7B-94DC-28F615D0E276}" type="presOf" srcId="{3DFAFED0-9D4D-456E-9BE8-C2C2FCA22253}" destId="{39B7395A-417F-4C7F-9D6F-DE5F6B0F591B}" srcOrd="0" destOrd="0" presId="urn:microsoft.com/office/officeart/2005/8/layout/vList2"/>
    <dgm:cxn modelId="{C0C5C24F-84F2-4641-9AE8-7DA125867943}" srcId="{0938C0C3-8E1B-42E2-9463-94CD00B8FDD6}" destId="{B8C7A1E1-CF34-4E55-B839-60167FB8C526}" srcOrd="4" destOrd="0" parTransId="{843FDFF6-B2F4-4E6A-A9D5-1D7179F62CD5}" sibTransId="{1CB9E895-2E9D-4932-88F8-56B0C6CAA9BF}"/>
    <dgm:cxn modelId="{E15E6F52-AD71-46E5-81E2-ED654D0C1DF0}" type="presOf" srcId="{D8D78412-DEE0-4537-978C-A16BFF81BFBB}" destId="{B32AFFFF-A674-441A-87B9-739351B5A4A7}" srcOrd="0" destOrd="0" presId="urn:microsoft.com/office/officeart/2005/8/layout/vList2"/>
    <dgm:cxn modelId="{E506DF52-3398-4305-A7CB-5DAEEAD09ED1}" type="presOf" srcId="{0938C0C3-8E1B-42E2-9463-94CD00B8FDD6}" destId="{0699F0A4-E1F2-40EB-8929-4F5901AD2E52}" srcOrd="0" destOrd="0" presId="urn:microsoft.com/office/officeart/2005/8/layout/vList2"/>
    <dgm:cxn modelId="{5D479A73-0AEE-4099-A3A3-B0705ACD6293}" srcId="{0938C0C3-8E1B-42E2-9463-94CD00B8FDD6}" destId="{3DFAFED0-9D4D-456E-9BE8-C2C2FCA22253}" srcOrd="1" destOrd="0" parTransId="{118F4284-E0CA-45FE-8C28-CA1F160E9B2F}" sibTransId="{6D3BD696-5DF3-4CC2-88FC-D24FAF3F656A}"/>
    <dgm:cxn modelId="{9F1FF754-70B7-41C3-80FD-A03BCD677305}" srcId="{0938C0C3-8E1B-42E2-9463-94CD00B8FDD6}" destId="{D8D78412-DEE0-4537-978C-A16BFF81BFBB}" srcOrd="5" destOrd="0" parTransId="{260D8E2F-AC14-4AEC-AA05-A962077E87F9}" sibTransId="{41D0D796-9886-4C2A-88D3-662B6BA70723}"/>
    <dgm:cxn modelId="{928F9176-84BE-4366-949A-42DED6911F0A}" type="presOf" srcId="{B8C7A1E1-CF34-4E55-B839-60167FB8C526}" destId="{128BC031-5788-4B64-9C80-0447F3C4715E}" srcOrd="0" destOrd="0" presId="urn:microsoft.com/office/officeart/2005/8/layout/vList2"/>
    <dgm:cxn modelId="{0C345E89-989A-45AB-A398-14B64DAAC407}" type="presOf" srcId="{D0399BCD-65FB-4CFF-A189-72B9467EE6B7}" destId="{DFDBCF3A-18F9-459C-955D-952039CC5EA4}" srcOrd="0" destOrd="0" presId="urn:microsoft.com/office/officeart/2005/8/layout/vList2"/>
    <dgm:cxn modelId="{ABFC83A4-9A59-48E6-B23C-ECD8B758666C}" srcId="{0938C0C3-8E1B-42E2-9463-94CD00B8FDD6}" destId="{D0399BCD-65FB-4CFF-A189-72B9467EE6B7}" srcOrd="0" destOrd="0" parTransId="{6D30BE80-AAF5-4885-B31E-135B853A29C3}" sibTransId="{6AB06ED6-8E2F-44B8-9D06-187680D00053}"/>
    <dgm:cxn modelId="{5C6C1ABF-22C7-4EC0-9428-AF0AB6329778}" type="presOf" srcId="{9CA601E2-D605-4A90-BF5B-EE6274BBBB5B}" destId="{71D91EF0-DD8B-4B92-B32B-B2D0FD0E8BA6}" srcOrd="0" destOrd="0" presId="urn:microsoft.com/office/officeart/2005/8/layout/vList2"/>
    <dgm:cxn modelId="{E981A0C7-974D-47E9-B5E3-2DEC5294C46F}" type="presOf" srcId="{D6FFE230-3B99-4A63-A7DA-F8DE889FD282}" destId="{BA43BE69-FD30-41A7-A9CD-57287174D626}" srcOrd="0" destOrd="0" presId="urn:microsoft.com/office/officeart/2005/8/layout/vList2"/>
    <dgm:cxn modelId="{2F76DBCC-9119-4C9F-86B2-5D91E459F353}" srcId="{0938C0C3-8E1B-42E2-9463-94CD00B8FDD6}" destId="{9CA601E2-D605-4A90-BF5B-EE6274BBBB5B}" srcOrd="3" destOrd="0" parTransId="{79172FD5-F5A1-4361-BFAF-4681AA6E1304}" sibTransId="{2F0AABAB-A1EC-437F-994B-3BC31836DFF4}"/>
    <dgm:cxn modelId="{6F8A60F8-4C51-40B6-8F62-0DE2A9B2FC26}" srcId="{0938C0C3-8E1B-42E2-9463-94CD00B8FDD6}" destId="{E4CC577A-630D-4C36-BE17-36931CBD6104}" srcOrd="6" destOrd="0" parTransId="{ADC896C2-F271-42EF-A9FC-29E3825DC3B0}" sibTransId="{2D59F2F5-09E2-4742-8582-D0AE85EF4554}"/>
    <dgm:cxn modelId="{1FDAC8A9-3DC5-4235-994E-55F0D458A925}" type="presParOf" srcId="{0699F0A4-E1F2-40EB-8929-4F5901AD2E52}" destId="{DFDBCF3A-18F9-459C-955D-952039CC5EA4}" srcOrd="0" destOrd="0" presId="urn:microsoft.com/office/officeart/2005/8/layout/vList2"/>
    <dgm:cxn modelId="{29B4DF60-E863-4723-BB04-1BECC637F1F8}" type="presParOf" srcId="{0699F0A4-E1F2-40EB-8929-4F5901AD2E52}" destId="{D1B86D39-DFE0-4E1F-9010-DB2E50A82B80}" srcOrd="1" destOrd="0" presId="urn:microsoft.com/office/officeart/2005/8/layout/vList2"/>
    <dgm:cxn modelId="{685E646D-1B6B-4563-A0B6-E41A7DE91235}" type="presParOf" srcId="{0699F0A4-E1F2-40EB-8929-4F5901AD2E52}" destId="{39B7395A-417F-4C7F-9D6F-DE5F6B0F591B}" srcOrd="2" destOrd="0" presId="urn:microsoft.com/office/officeart/2005/8/layout/vList2"/>
    <dgm:cxn modelId="{5A35F647-BADB-4F20-874E-2C6D0A2ADF0D}" type="presParOf" srcId="{0699F0A4-E1F2-40EB-8929-4F5901AD2E52}" destId="{3AB0A354-E2C5-4E00-8F31-B2CBE2D7E408}" srcOrd="3" destOrd="0" presId="urn:microsoft.com/office/officeart/2005/8/layout/vList2"/>
    <dgm:cxn modelId="{23077645-47C3-4B21-B043-D89921C37171}" type="presParOf" srcId="{0699F0A4-E1F2-40EB-8929-4F5901AD2E52}" destId="{BA43BE69-FD30-41A7-A9CD-57287174D626}" srcOrd="4" destOrd="0" presId="urn:microsoft.com/office/officeart/2005/8/layout/vList2"/>
    <dgm:cxn modelId="{621124DA-5288-4589-87DF-57DC7278E0EA}" type="presParOf" srcId="{0699F0A4-E1F2-40EB-8929-4F5901AD2E52}" destId="{DF5B30D8-E1D8-4235-8919-FB054833008F}" srcOrd="5" destOrd="0" presId="urn:microsoft.com/office/officeart/2005/8/layout/vList2"/>
    <dgm:cxn modelId="{7490CA3F-8550-49CA-A761-FA59AF36CA38}" type="presParOf" srcId="{0699F0A4-E1F2-40EB-8929-4F5901AD2E52}" destId="{71D91EF0-DD8B-4B92-B32B-B2D0FD0E8BA6}" srcOrd="6" destOrd="0" presId="urn:microsoft.com/office/officeart/2005/8/layout/vList2"/>
    <dgm:cxn modelId="{589B5E8B-9178-4E9E-A169-868F6A64E774}" type="presParOf" srcId="{0699F0A4-E1F2-40EB-8929-4F5901AD2E52}" destId="{5E2E6DAC-D5AF-4587-B8BD-B01202CA953A}" srcOrd="7" destOrd="0" presId="urn:microsoft.com/office/officeart/2005/8/layout/vList2"/>
    <dgm:cxn modelId="{D6349C6D-611C-449E-9EF0-E8ED41A8CBC7}" type="presParOf" srcId="{0699F0A4-E1F2-40EB-8929-4F5901AD2E52}" destId="{128BC031-5788-4B64-9C80-0447F3C4715E}" srcOrd="8" destOrd="0" presId="urn:microsoft.com/office/officeart/2005/8/layout/vList2"/>
    <dgm:cxn modelId="{0BDB9F23-2277-4E48-B79B-BCF81A2E6D2F}" type="presParOf" srcId="{0699F0A4-E1F2-40EB-8929-4F5901AD2E52}" destId="{F7ED207D-9053-475B-9944-8D30C714B138}" srcOrd="9" destOrd="0" presId="urn:microsoft.com/office/officeart/2005/8/layout/vList2"/>
    <dgm:cxn modelId="{B861A6F5-7D02-4328-A9DD-22052A063084}" type="presParOf" srcId="{0699F0A4-E1F2-40EB-8929-4F5901AD2E52}" destId="{B32AFFFF-A674-441A-87B9-739351B5A4A7}" srcOrd="10" destOrd="0" presId="urn:microsoft.com/office/officeart/2005/8/layout/vList2"/>
    <dgm:cxn modelId="{07190F85-030F-421A-965E-3F898CBD2B66}" type="presParOf" srcId="{0699F0A4-E1F2-40EB-8929-4F5901AD2E52}" destId="{B567CF37-2D80-4C76-B387-FCCD464563E7}" srcOrd="11" destOrd="0" presId="urn:microsoft.com/office/officeart/2005/8/layout/vList2"/>
    <dgm:cxn modelId="{0724B8FD-1C36-45F3-9310-F866BA1E5EB8}" type="presParOf" srcId="{0699F0A4-E1F2-40EB-8929-4F5901AD2E52}" destId="{996B458D-FDB0-4F12-97E0-64640D8A2D1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latin typeface="Arial" panose="020B0604020202020204" pitchFamily="34" charset="0"/>
              <a:cs typeface="Arial" panose="020B0604020202020204" pitchFamily="34" charset="0"/>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000" b="1" u="none" dirty="0">
              <a:latin typeface="Arial" panose="020B0604020202020204" pitchFamily="34" charset="0"/>
              <a:cs typeface="Arial" panose="020B0604020202020204" pitchFamily="34" charset="0"/>
            </a:rPr>
            <a:t>MOC 1: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dirty="0"/>
        </a:p>
        <a:p>
          <a:pPr algn="ctr"/>
          <a:endParaRPr lang="en-US" sz="1800" b="1" u="sng" dirty="0"/>
        </a:p>
        <a:p>
          <a:pPr algn="ctr"/>
          <a:r>
            <a:rPr lang="en-US" sz="2000" b="1" u="none" dirty="0">
              <a:latin typeface="Arial" panose="020B0604020202020204" pitchFamily="34" charset="0"/>
              <a:cs typeface="Arial" panose="020B0604020202020204" pitchFamily="34" charset="0"/>
            </a:rPr>
            <a:t>MOC 2: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000" b="1" u="none" dirty="0">
              <a:latin typeface="Arial" panose="020B0604020202020204" pitchFamily="34" charset="0"/>
              <a:cs typeface="Arial" panose="020B0604020202020204" pitchFamily="34" charset="0"/>
            </a:rPr>
            <a:t>MOC 3: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000" b="1" u="none" dirty="0">
              <a:latin typeface="Arial" panose="020B0604020202020204" pitchFamily="34" charset="0"/>
              <a:cs typeface="Arial" panose="020B0604020202020204" pitchFamily="34" charset="0"/>
            </a:rPr>
            <a:t>MOC 4: </a:t>
          </a:r>
          <a:br>
            <a:rPr lang="en-US" sz="2000" b="1" u="none" dirty="0">
              <a:latin typeface="Arial" panose="020B0604020202020204" pitchFamily="34" charset="0"/>
              <a:cs typeface="Arial" panose="020B0604020202020204" pitchFamily="34" charset="0"/>
            </a:rPr>
          </a:br>
          <a:r>
            <a:rPr lang="en-US" sz="2000" b="1" u="none" dirty="0">
              <a:latin typeface="Arial" panose="020B0604020202020204" pitchFamily="34" charset="0"/>
              <a:cs typeface="Arial" panose="020B0604020202020204" pitchFamily="34" charset="0"/>
            </a:rPr>
            <a:t>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6144C6E-B88E-2A4E-8DA2-01F5A2711F28}" type="presOf" srcId="{80C56551-D6E2-AA4C-8D1F-67CFCFB0FB04}" destId="{B2711196-1CB7-3547-977C-7D84EB394F62}"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A2F76A-C92E-45BE-BF93-3CBC3B0C3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885D906-7338-4543-85A8-0FBD4552D6B1}">
      <dgm:prSet phldrT="[Text]"/>
      <dgm:spPr>
        <a:solidFill>
          <a:srgbClr val="007396"/>
        </a:solidFill>
      </dgm:spPr>
      <dgm:t>
        <a:bodyPr/>
        <a:lstStyle/>
        <a:p>
          <a:r>
            <a:rPr lang="en-US" dirty="0"/>
            <a:t>Enrolled Member </a:t>
          </a:r>
        </a:p>
      </dgm:t>
    </dgm:pt>
    <dgm:pt modelId="{56B90ADF-C184-4E41-8D56-6C28B3AF8B54}" type="parTrans" cxnId="{E5DF279C-28CB-46DD-9DD0-B56B1E6CBABB}">
      <dgm:prSet/>
      <dgm:spPr/>
      <dgm:t>
        <a:bodyPr/>
        <a:lstStyle/>
        <a:p>
          <a:endParaRPr lang="en-US"/>
        </a:p>
      </dgm:t>
    </dgm:pt>
    <dgm:pt modelId="{074BD422-4C3B-4540-87BC-110745B57639}" type="sibTrans" cxnId="{E5DF279C-28CB-46DD-9DD0-B56B1E6CBABB}">
      <dgm:prSet/>
      <dgm:spPr/>
      <dgm:t>
        <a:bodyPr/>
        <a:lstStyle/>
        <a:p>
          <a:endParaRPr lang="en-US"/>
        </a:p>
      </dgm:t>
    </dgm:pt>
    <dgm:pt modelId="{F1B4BF89-DBF8-4A71-8505-147900784EA9}" type="asst">
      <dgm:prSet phldrT="[Text]"/>
      <dgm:spPr>
        <a:solidFill>
          <a:schemeClr val="tx1">
            <a:lumMod val="65000"/>
            <a:lumOff val="35000"/>
          </a:schemeClr>
        </a:solidFill>
      </dgm:spPr>
      <dgm:t>
        <a:bodyPr/>
        <a:lstStyle/>
        <a:p>
          <a:r>
            <a:rPr lang="en-US" dirty="0"/>
            <a:t>Comprehensive Health Risk Assessment</a:t>
          </a:r>
        </a:p>
      </dgm:t>
    </dgm:pt>
    <dgm:pt modelId="{4BA1241D-3877-4EE8-A963-4A74C8544752}" type="parTrans" cxnId="{EA58D39F-1CAA-4723-8B08-E77800C070EC}">
      <dgm:prSet/>
      <dgm:spPr/>
      <dgm:t>
        <a:bodyPr/>
        <a:lstStyle/>
        <a:p>
          <a:endParaRPr lang="en-US"/>
        </a:p>
      </dgm:t>
    </dgm:pt>
    <dgm:pt modelId="{D9D5E809-9283-41D8-AB98-FB8133F472C4}" type="sibTrans" cxnId="{EA58D39F-1CAA-4723-8B08-E77800C070EC}">
      <dgm:prSet/>
      <dgm:spPr/>
      <dgm:t>
        <a:bodyPr/>
        <a:lstStyle/>
        <a:p>
          <a:endParaRPr lang="en-US"/>
        </a:p>
      </dgm:t>
    </dgm:pt>
    <dgm:pt modelId="{023FFBAB-7243-406F-8752-96962E9B3BAB}">
      <dgm:prSet phldrT="[Text]"/>
      <dgm:spPr>
        <a:solidFill>
          <a:srgbClr val="411247">
            <a:alpha val="20000"/>
          </a:srgbClr>
        </a:solidFill>
      </dgm:spPr>
      <dgm:t>
        <a:bodyPr/>
        <a:lstStyle/>
        <a:p>
          <a:r>
            <a:rPr lang="en-US" dirty="0"/>
            <a:t>Low Risk</a:t>
          </a:r>
        </a:p>
      </dgm:t>
    </dgm:pt>
    <dgm:pt modelId="{AF56D481-3B27-4ACB-8782-B08FB5AE3AA2}" type="parTrans" cxnId="{C6A7934D-0D01-4A2F-8ECB-8B792EE8FE3E}">
      <dgm:prSet/>
      <dgm:spPr/>
      <dgm:t>
        <a:bodyPr/>
        <a:lstStyle/>
        <a:p>
          <a:endParaRPr lang="en-US"/>
        </a:p>
      </dgm:t>
    </dgm:pt>
    <dgm:pt modelId="{916E8A93-D0DD-45E0-B4FD-D6C8354BCBD9}" type="sibTrans" cxnId="{C6A7934D-0D01-4A2F-8ECB-8B792EE8FE3E}">
      <dgm:prSet/>
      <dgm:spPr/>
      <dgm:t>
        <a:bodyPr/>
        <a:lstStyle/>
        <a:p>
          <a:endParaRPr lang="en-US"/>
        </a:p>
      </dgm:t>
    </dgm:pt>
    <dgm:pt modelId="{D5F2B27A-0A84-44C1-96C4-8E641489EA5B}">
      <dgm:prSet phldrT="[Text]"/>
      <dgm:spPr>
        <a:solidFill>
          <a:schemeClr val="accent6">
            <a:alpha val="49000"/>
          </a:schemeClr>
        </a:solidFill>
      </dgm:spPr>
      <dgm:t>
        <a:bodyPr/>
        <a:lstStyle/>
        <a:p>
          <a:r>
            <a:rPr lang="en-US" dirty="0"/>
            <a:t>Medium Risk</a:t>
          </a:r>
        </a:p>
      </dgm:t>
    </dgm:pt>
    <dgm:pt modelId="{BC06544A-D0CE-4F46-A0C6-BE51AE4BA43B}" type="parTrans" cxnId="{22E0EA51-9605-4447-B7DC-3532B230E840}">
      <dgm:prSet/>
      <dgm:spPr/>
      <dgm:t>
        <a:bodyPr/>
        <a:lstStyle/>
        <a:p>
          <a:endParaRPr lang="en-US"/>
        </a:p>
      </dgm:t>
    </dgm:pt>
    <dgm:pt modelId="{07E4DEBC-FDFE-4B20-ABD7-F7688F6E2099}" type="sibTrans" cxnId="{22E0EA51-9605-4447-B7DC-3532B230E840}">
      <dgm:prSet/>
      <dgm:spPr/>
      <dgm:t>
        <a:bodyPr/>
        <a:lstStyle/>
        <a:p>
          <a:endParaRPr lang="en-US"/>
        </a:p>
      </dgm:t>
    </dgm:pt>
    <dgm:pt modelId="{E5E04396-4B99-4572-8548-3159ED4173A7}">
      <dgm:prSet phldrT="[Text]"/>
      <dgm:spPr>
        <a:solidFill>
          <a:schemeClr val="accent6"/>
        </a:solidFill>
      </dgm:spPr>
      <dgm:t>
        <a:bodyPr/>
        <a:lstStyle/>
        <a:p>
          <a:r>
            <a:rPr lang="en-US" dirty="0"/>
            <a:t>High Risk (Most Vulnerable)</a:t>
          </a:r>
        </a:p>
      </dgm:t>
    </dgm:pt>
    <dgm:pt modelId="{25EBDD8C-B398-45F7-A07A-050ECCED8463}" type="parTrans" cxnId="{D7373E0E-FBC8-46C0-B7E6-6FDC66323B32}">
      <dgm:prSet/>
      <dgm:spPr/>
      <dgm:t>
        <a:bodyPr/>
        <a:lstStyle/>
        <a:p>
          <a:endParaRPr lang="en-US"/>
        </a:p>
      </dgm:t>
    </dgm:pt>
    <dgm:pt modelId="{C4482902-0A0E-4136-AD29-C068A7761EA2}" type="sibTrans" cxnId="{D7373E0E-FBC8-46C0-B7E6-6FDC66323B32}">
      <dgm:prSet/>
      <dgm:spPr/>
      <dgm:t>
        <a:bodyPr/>
        <a:lstStyle/>
        <a:p>
          <a:endParaRPr lang="en-US"/>
        </a:p>
      </dgm:t>
    </dgm:pt>
    <dgm:pt modelId="{D6EBDF92-C3FC-E247-91CB-7481F0676076}" type="asst">
      <dgm:prSet phldrT="[Text]"/>
      <dgm:spPr>
        <a:solidFill>
          <a:schemeClr val="tx1">
            <a:lumMod val="65000"/>
            <a:lumOff val="35000"/>
          </a:schemeClr>
        </a:solidFill>
      </dgm:spPr>
      <dgm:t>
        <a:bodyPr/>
        <a:lstStyle/>
        <a:p>
          <a:r>
            <a:rPr lang="en-US" dirty="0"/>
            <a:t>Utilization and Analytic Data</a:t>
          </a:r>
        </a:p>
      </dgm:t>
    </dgm:pt>
    <dgm:pt modelId="{7A370B50-BC40-E54A-B0E3-44825C7E0F08}" type="parTrans" cxnId="{8A876FF1-2887-D441-89DB-B59E8433113A}">
      <dgm:prSet/>
      <dgm:spPr/>
      <dgm:t>
        <a:bodyPr/>
        <a:lstStyle/>
        <a:p>
          <a:endParaRPr lang="en-US"/>
        </a:p>
      </dgm:t>
    </dgm:pt>
    <dgm:pt modelId="{FFC2950F-F683-AC4D-8BDA-20FF3059E6C9}" type="sibTrans" cxnId="{8A876FF1-2887-D441-89DB-B59E8433113A}">
      <dgm:prSet/>
      <dgm:spPr/>
      <dgm:t>
        <a:bodyPr/>
        <a:lstStyle/>
        <a:p>
          <a:endParaRPr lang="en-US"/>
        </a:p>
      </dgm:t>
    </dgm:pt>
    <dgm:pt modelId="{73666193-3D20-4470-825C-4CC0B46B89E2}" type="pres">
      <dgm:prSet presAssocID="{75A2F76A-C92E-45BE-BF93-3CBC3B0C3D33}" presName="hierChild1" presStyleCnt="0">
        <dgm:presLayoutVars>
          <dgm:orgChart val="1"/>
          <dgm:chPref val="1"/>
          <dgm:dir/>
          <dgm:animOne val="branch"/>
          <dgm:animLvl val="lvl"/>
          <dgm:resizeHandles/>
        </dgm:presLayoutVars>
      </dgm:prSet>
      <dgm:spPr/>
    </dgm:pt>
    <dgm:pt modelId="{F595E60D-899C-4FD0-ABEE-19E667BB75AD}" type="pres">
      <dgm:prSet presAssocID="{2885D906-7338-4543-85A8-0FBD4552D6B1}" presName="hierRoot1" presStyleCnt="0">
        <dgm:presLayoutVars>
          <dgm:hierBranch val="init"/>
        </dgm:presLayoutVars>
      </dgm:prSet>
      <dgm:spPr/>
    </dgm:pt>
    <dgm:pt modelId="{0D1301C3-748C-4E42-A926-7037863FB275}" type="pres">
      <dgm:prSet presAssocID="{2885D906-7338-4543-85A8-0FBD4552D6B1}" presName="rootComposite1" presStyleCnt="0"/>
      <dgm:spPr/>
    </dgm:pt>
    <dgm:pt modelId="{1080E199-D737-4F37-BC73-06F05F451611}" type="pres">
      <dgm:prSet presAssocID="{2885D906-7338-4543-85A8-0FBD4552D6B1}" presName="rootText1" presStyleLbl="node0" presStyleIdx="0" presStyleCnt="1">
        <dgm:presLayoutVars>
          <dgm:chPref val="3"/>
        </dgm:presLayoutVars>
      </dgm:prSet>
      <dgm:spPr/>
    </dgm:pt>
    <dgm:pt modelId="{C8A0C863-2BB9-4C49-9F72-450701DCA57A}" type="pres">
      <dgm:prSet presAssocID="{2885D906-7338-4543-85A8-0FBD4552D6B1}" presName="rootConnector1" presStyleLbl="node1" presStyleIdx="0" presStyleCnt="0"/>
      <dgm:spPr/>
    </dgm:pt>
    <dgm:pt modelId="{4C2E2219-7893-45C2-829F-A1AC656647C5}" type="pres">
      <dgm:prSet presAssocID="{2885D906-7338-4543-85A8-0FBD4552D6B1}" presName="hierChild2" presStyleCnt="0"/>
      <dgm:spPr/>
    </dgm:pt>
    <dgm:pt modelId="{B57C7E14-6C3A-41EE-9874-FAACE783711A}" type="pres">
      <dgm:prSet presAssocID="{AF56D481-3B27-4ACB-8782-B08FB5AE3AA2}" presName="Name37" presStyleLbl="parChTrans1D2" presStyleIdx="0" presStyleCnt="5"/>
      <dgm:spPr/>
    </dgm:pt>
    <dgm:pt modelId="{BF807E66-49D4-4F18-B466-271C7F7D0005}" type="pres">
      <dgm:prSet presAssocID="{023FFBAB-7243-406F-8752-96962E9B3BAB}" presName="hierRoot2" presStyleCnt="0">
        <dgm:presLayoutVars>
          <dgm:hierBranch val="init"/>
        </dgm:presLayoutVars>
      </dgm:prSet>
      <dgm:spPr/>
    </dgm:pt>
    <dgm:pt modelId="{5039C12C-03B7-4760-912A-B1DE8DD505C4}" type="pres">
      <dgm:prSet presAssocID="{023FFBAB-7243-406F-8752-96962E9B3BAB}" presName="rootComposite" presStyleCnt="0"/>
      <dgm:spPr/>
    </dgm:pt>
    <dgm:pt modelId="{A9981182-8147-4B46-A0F2-60007E4FC906}" type="pres">
      <dgm:prSet presAssocID="{023FFBAB-7243-406F-8752-96962E9B3BAB}" presName="rootText" presStyleLbl="node2" presStyleIdx="0" presStyleCnt="3">
        <dgm:presLayoutVars>
          <dgm:chPref val="3"/>
        </dgm:presLayoutVars>
      </dgm:prSet>
      <dgm:spPr/>
    </dgm:pt>
    <dgm:pt modelId="{3E1B4D50-000B-44FC-A2C7-F8EEEA741BEE}" type="pres">
      <dgm:prSet presAssocID="{023FFBAB-7243-406F-8752-96962E9B3BAB}" presName="rootConnector" presStyleLbl="node2" presStyleIdx="0" presStyleCnt="3"/>
      <dgm:spPr/>
    </dgm:pt>
    <dgm:pt modelId="{67D8F488-D196-432A-B80B-707F541C2264}" type="pres">
      <dgm:prSet presAssocID="{023FFBAB-7243-406F-8752-96962E9B3BAB}" presName="hierChild4" presStyleCnt="0"/>
      <dgm:spPr/>
    </dgm:pt>
    <dgm:pt modelId="{F2D60B86-3DBA-4C8E-917C-02C60E4F5E73}" type="pres">
      <dgm:prSet presAssocID="{023FFBAB-7243-406F-8752-96962E9B3BAB}" presName="hierChild5" presStyleCnt="0"/>
      <dgm:spPr/>
    </dgm:pt>
    <dgm:pt modelId="{5C081BDB-7581-457B-8290-37133474DD0C}" type="pres">
      <dgm:prSet presAssocID="{BC06544A-D0CE-4F46-A0C6-BE51AE4BA43B}" presName="Name37" presStyleLbl="parChTrans1D2" presStyleIdx="1" presStyleCnt="5"/>
      <dgm:spPr/>
    </dgm:pt>
    <dgm:pt modelId="{5496DD02-93AC-4E3A-8880-B00E1D474F96}" type="pres">
      <dgm:prSet presAssocID="{D5F2B27A-0A84-44C1-96C4-8E641489EA5B}" presName="hierRoot2" presStyleCnt="0">
        <dgm:presLayoutVars>
          <dgm:hierBranch val="init"/>
        </dgm:presLayoutVars>
      </dgm:prSet>
      <dgm:spPr/>
    </dgm:pt>
    <dgm:pt modelId="{00178A85-09E4-435C-889C-BCE9CF916B25}" type="pres">
      <dgm:prSet presAssocID="{D5F2B27A-0A84-44C1-96C4-8E641489EA5B}" presName="rootComposite" presStyleCnt="0"/>
      <dgm:spPr/>
    </dgm:pt>
    <dgm:pt modelId="{1BCCBB35-8FA9-4F53-A2EE-DE4CA6A2F660}" type="pres">
      <dgm:prSet presAssocID="{D5F2B27A-0A84-44C1-96C4-8E641489EA5B}" presName="rootText" presStyleLbl="node2" presStyleIdx="1" presStyleCnt="3">
        <dgm:presLayoutVars>
          <dgm:chPref val="3"/>
        </dgm:presLayoutVars>
      </dgm:prSet>
      <dgm:spPr/>
    </dgm:pt>
    <dgm:pt modelId="{68DA400A-15CC-4107-9B49-8B3D7390349C}" type="pres">
      <dgm:prSet presAssocID="{D5F2B27A-0A84-44C1-96C4-8E641489EA5B}" presName="rootConnector" presStyleLbl="node2" presStyleIdx="1" presStyleCnt="3"/>
      <dgm:spPr/>
    </dgm:pt>
    <dgm:pt modelId="{285A9151-5845-4318-B61A-849B51E53E94}" type="pres">
      <dgm:prSet presAssocID="{D5F2B27A-0A84-44C1-96C4-8E641489EA5B}" presName="hierChild4" presStyleCnt="0"/>
      <dgm:spPr/>
    </dgm:pt>
    <dgm:pt modelId="{A1DE854D-54B2-4901-8241-178D96AF79E0}" type="pres">
      <dgm:prSet presAssocID="{D5F2B27A-0A84-44C1-96C4-8E641489EA5B}" presName="hierChild5" presStyleCnt="0"/>
      <dgm:spPr/>
    </dgm:pt>
    <dgm:pt modelId="{F1341DED-9FA7-4FB9-977B-1C3D5E0C972E}" type="pres">
      <dgm:prSet presAssocID="{25EBDD8C-B398-45F7-A07A-050ECCED8463}" presName="Name37" presStyleLbl="parChTrans1D2" presStyleIdx="2" presStyleCnt="5"/>
      <dgm:spPr/>
    </dgm:pt>
    <dgm:pt modelId="{92E29E91-ED54-49B9-A775-0DD14227C2A3}" type="pres">
      <dgm:prSet presAssocID="{E5E04396-4B99-4572-8548-3159ED4173A7}" presName="hierRoot2" presStyleCnt="0">
        <dgm:presLayoutVars>
          <dgm:hierBranch val="init"/>
        </dgm:presLayoutVars>
      </dgm:prSet>
      <dgm:spPr/>
    </dgm:pt>
    <dgm:pt modelId="{550A1BBE-B380-4FE3-896D-8D5C30877065}" type="pres">
      <dgm:prSet presAssocID="{E5E04396-4B99-4572-8548-3159ED4173A7}" presName="rootComposite" presStyleCnt="0"/>
      <dgm:spPr/>
    </dgm:pt>
    <dgm:pt modelId="{DF8AF796-1809-479C-9E2A-265490028FE3}" type="pres">
      <dgm:prSet presAssocID="{E5E04396-4B99-4572-8548-3159ED4173A7}" presName="rootText" presStyleLbl="node2" presStyleIdx="2" presStyleCnt="3">
        <dgm:presLayoutVars>
          <dgm:chPref val="3"/>
        </dgm:presLayoutVars>
      </dgm:prSet>
      <dgm:spPr/>
    </dgm:pt>
    <dgm:pt modelId="{B52C0D20-1C08-4631-9575-B5512039E535}" type="pres">
      <dgm:prSet presAssocID="{E5E04396-4B99-4572-8548-3159ED4173A7}" presName="rootConnector" presStyleLbl="node2" presStyleIdx="2" presStyleCnt="3"/>
      <dgm:spPr/>
    </dgm:pt>
    <dgm:pt modelId="{6C5C34CF-C34F-480C-A136-09CA8B64EFF1}" type="pres">
      <dgm:prSet presAssocID="{E5E04396-4B99-4572-8548-3159ED4173A7}" presName="hierChild4" presStyleCnt="0"/>
      <dgm:spPr/>
    </dgm:pt>
    <dgm:pt modelId="{07F27C93-AB0B-4E7C-A37D-27F3068874CD}" type="pres">
      <dgm:prSet presAssocID="{E5E04396-4B99-4572-8548-3159ED4173A7}" presName="hierChild5" presStyleCnt="0"/>
      <dgm:spPr/>
    </dgm:pt>
    <dgm:pt modelId="{7EFFD4B5-F9DF-4311-88B9-AF8582B804C4}" type="pres">
      <dgm:prSet presAssocID="{2885D906-7338-4543-85A8-0FBD4552D6B1}" presName="hierChild3" presStyleCnt="0"/>
      <dgm:spPr/>
    </dgm:pt>
    <dgm:pt modelId="{376E2835-42A3-4EC8-B2A9-15B94690033A}" type="pres">
      <dgm:prSet presAssocID="{4BA1241D-3877-4EE8-A963-4A74C8544752}" presName="Name111" presStyleLbl="parChTrans1D2" presStyleIdx="3" presStyleCnt="5"/>
      <dgm:spPr/>
    </dgm:pt>
    <dgm:pt modelId="{D503CCBB-05D0-4BA0-B74D-364E62FFDA79}" type="pres">
      <dgm:prSet presAssocID="{F1B4BF89-DBF8-4A71-8505-147900784EA9}" presName="hierRoot3" presStyleCnt="0">
        <dgm:presLayoutVars>
          <dgm:hierBranch val="init"/>
        </dgm:presLayoutVars>
      </dgm:prSet>
      <dgm:spPr/>
    </dgm:pt>
    <dgm:pt modelId="{4C835390-D8A6-4827-B7AC-AB38F43A6DC7}" type="pres">
      <dgm:prSet presAssocID="{F1B4BF89-DBF8-4A71-8505-147900784EA9}" presName="rootComposite3" presStyleCnt="0"/>
      <dgm:spPr/>
    </dgm:pt>
    <dgm:pt modelId="{393625DF-D5D1-4170-9BC9-4F511697FBA6}" type="pres">
      <dgm:prSet presAssocID="{F1B4BF89-DBF8-4A71-8505-147900784EA9}" presName="rootText3" presStyleLbl="asst1" presStyleIdx="0" presStyleCnt="2">
        <dgm:presLayoutVars>
          <dgm:chPref val="3"/>
        </dgm:presLayoutVars>
      </dgm:prSet>
      <dgm:spPr/>
    </dgm:pt>
    <dgm:pt modelId="{0D7AD9DC-A28D-404F-85D8-8A13948F7516}" type="pres">
      <dgm:prSet presAssocID="{F1B4BF89-DBF8-4A71-8505-147900784EA9}" presName="rootConnector3" presStyleLbl="asst1" presStyleIdx="0" presStyleCnt="2"/>
      <dgm:spPr/>
    </dgm:pt>
    <dgm:pt modelId="{63623443-3E86-43BF-BC3D-02C14667134F}" type="pres">
      <dgm:prSet presAssocID="{F1B4BF89-DBF8-4A71-8505-147900784EA9}" presName="hierChild6" presStyleCnt="0"/>
      <dgm:spPr/>
    </dgm:pt>
    <dgm:pt modelId="{D9C1C571-B86A-4512-8016-78D37EB2DF4B}" type="pres">
      <dgm:prSet presAssocID="{F1B4BF89-DBF8-4A71-8505-147900784EA9}" presName="hierChild7" presStyleCnt="0"/>
      <dgm:spPr/>
    </dgm:pt>
    <dgm:pt modelId="{0EAB7CA2-40D3-CB4A-8222-653454D31C91}" type="pres">
      <dgm:prSet presAssocID="{7A370B50-BC40-E54A-B0E3-44825C7E0F08}" presName="Name111" presStyleLbl="parChTrans1D2" presStyleIdx="4" presStyleCnt="5"/>
      <dgm:spPr/>
    </dgm:pt>
    <dgm:pt modelId="{35D25BC2-D2E7-2E48-AC65-8C4610CAF920}" type="pres">
      <dgm:prSet presAssocID="{D6EBDF92-C3FC-E247-91CB-7481F0676076}" presName="hierRoot3" presStyleCnt="0">
        <dgm:presLayoutVars>
          <dgm:hierBranch val="init"/>
        </dgm:presLayoutVars>
      </dgm:prSet>
      <dgm:spPr/>
    </dgm:pt>
    <dgm:pt modelId="{3628BFA6-3291-0143-B50C-D0B5F37CF4A7}" type="pres">
      <dgm:prSet presAssocID="{D6EBDF92-C3FC-E247-91CB-7481F0676076}" presName="rootComposite3" presStyleCnt="0"/>
      <dgm:spPr/>
    </dgm:pt>
    <dgm:pt modelId="{6083E1A4-CD52-A940-84D2-5362D00BD6F2}" type="pres">
      <dgm:prSet presAssocID="{D6EBDF92-C3FC-E247-91CB-7481F0676076}" presName="rootText3" presStyleLbl="asst1" presStyleIdx="1" presStyleCnt="2">
        <dgm:presLayoutVars>
          <dgm:chPref val="3"/>
        </dgm:presLayoutVars>
      </dgm:prSet>
      <dgm:spPr/>
    </dgm:pt>
    <dgm:pt modelId="{A29F5D9B-75BC-7442-A0B5-475A6006848C}" type="pres">
      <dgm:prSet presAssocID="{D6EBDF92-C3FC-E247-91CB-7481F0676076}" presName="rootConnector3" presStyleLbl="asst1" presStyleIdx="1" presStyleCnt="2"/>
      <dgm:spPr/>
    </dgm:pt>
    <dgm:pt modelId="{5954FD0E-DA1C-6F40-A276-47B3B233C97D}" type="pres">
      <dgm:prSet presAssocID="{D6EBDF92-C3FC-E247-91CB-7481F0676076}" presName="hierChild6" presStyleCnt="0"/>
      <dgm:spPr/>
    </dgm:pt>
    <dgm:pt modelId="{D3B41FD2-EF5F-BA46-A2D1-F3B75CCE5F14}" type="pres">
      <dgm:prSet presAssocID="{D6EBDF92-C3FC-E247-91CB-7481F0676076}" presName="hierChild7" presStyleCnt="0"/>
      <dgm:spPr/>
    </dgm:pt>
  </dgm:ptLst>
  <dgm:cxnLst>
    <dgm:cxn modelId="{D7373E0E-FBC8-46C0-B7E6-6FDC66323B32}" srcId="{2885D906-7338-4543-85A8-0FBD4552D6B1}" destId="{E5E04396-4B99-4572-8548-3159ED4173A7}" srcOrd="4" destOrd="0" parTransId="{25EBDD8C-B398-45F7-A07A-050ECCED8463}" sibTransId="{C4482902-0A0E-4136-AD29-C068A7761EA2}"/>
    <dgm:cxn modelId="{8D21AD21-8CC2-4244-8A97-BC268B53676A}" type="presOf" srcId="{F1B4BF89-DBF8-4A71-8505-147900784EA9}" destId="{0D7AD9DC-A28D-404F-85D8-8A13948F7516}" srcOrd="1" destOrd="0" presId="urn:microsoft.com/office/officeart/2005/8/layout/orgChart1"/>
    <dgm:cxn modelId="{C18B9331-E449-4881-8C0A-15461C75A1D5}" type="presOf" srcId="{E5E04396-4B99-4572-8548-3159ED4173A7}" destId="{DF8AF796-1809-479C-9E2A-265490028FE3}" srcOrd="0" destOrd="0" presId="urn:microsoft.com/office/officeart/2005/8/layout/orgChart1"/>
    <dgm:cxn modelId="{4DA01F49-CE93-4EEA-B08C-584258E5C1F3}" type="presOf" srcId="{4BA1241D-3877-4EE8-A963-4A74C8544752}" destId="{376E2835-42A3-4EC8-B2A9-15B94690033A}" srcOrd="0" destOrd="0" presId="urn:microsoft.com/office/officeart/2005/8/layout/orgChart1"/>
    <dgm:cxn modelId="{C6A7934D-0D01-4A2F-8ECB-8B792EE8FE3E}" srcId="{2885D906-7338-4543-85A8-0FBD4552D6B1}" destId="{023FFBAB-7243-406F-8752-96962E9B3BAB}" srcOrd="2" destOrd="0" parTransId="{AF56D481-3B27-4ACB-8782-B08FB5AE3AA2}" sibTransId="{916E8A93-D0DD-45E0-B4FD-D6C8354BCBD9}"/>
    <dgm:cxn modelId="{22E0EA51-9605-4447-B7DC-3532B230E840}" srcId="{2885D906-7338-4543-85A8-0FBD4552D6B1}" destId="{D5F2B27A-0A84-44C1-96C4-8E641489EA5B}" srcOrd="3" destOrd="0" parTransId="{BC06544A-D0CE-4F46-A0C6-BE51AE4BA43B}" sibTransId="{07E4DEBC-FDFE-4B20-ABD7-F7688F6E2099}"/>
    <dgm:cxn modelId="{EA295955-2817-452F-961B-D2B1FAA07687}" type="presOf" srcId="{023FFBAB-7243-406F-8752-96962E9B3BAB}" destId="{3E1B4D50-000B-44FC-A2C7-F8EEEA741BEE}" srcOrd="1" destOrd="0" presId="urn:microsoft.com/office/officeart/2005/8/layout/orgChart1"/>
    <dgm:cxn modelId="{0BE74977-7D90-41A7-B9F9-5389CA627EB7}" type="presOf" srcId="{25EBDD8C-B398-45F7-A07A-050ECCED8463}" destId="{F1341DED-9FA7-4FB9-977B-1C3D5E0C972E}" srcOrd="0" destOrd="0" presId="urn:microsoft.com/office/officeart/2005/8/layout/orgChart1"/>
    <dgm:cxn modelId="{D875DB85-E2F1-4107-A0EA-8B4FF4747787}" type="presOf" srcId="{75A2F76A-C92E-45BE-BF93-3CBC3B0C3D33}" destId="{73666193-3D20-4470-825C-4CC0B46B89E2}" srcOrd="0" destOrd="0" presId="urn:microsoft.com/office/officeart/2005/8/layout/orgChart1"/>
    <dgm:cxn modelId="{E5DF279C-28CB-46DD-9DD0-B56B1E6CBABB}" srcId="{75A2F76A-C92E-45BE-BF93-3CBC3B0C3D33}" destId="{2885D906-7338-4543-85A8-0FBD4552D6B1}" srcOrd="0" destOrd="0" parTransId="{56B90ADF-C184-4E41-8D56-6C28B3AF8B54}" sibTransId="{074BD422-4C3B-4540-87BC-110745B57639}"/>
    <dgm:cxn modelId="{EA58D39F-1CAA-4723-8B08-E77800C070EC}" srcId="{2885D906-7338-4543-85A8-0FBD4552D6B1}" destId="{F1B4BF89-DBF8-4A71-8505-147900784EA9}" srcOrd="0" destOrd="0" parTransId="{4BA1241D-3877-4EE8-A963-4A74C8544752}" sibTransId="{D9D5E809-9283-41D8-AB98-FB8133F472C4}"/>
    <dgm:cxn modelId="{3972F1AE-6659-48F9-8E04-B4C8DCC4BF02}" type="presOf" srcId="{D5F2B27A-0A84-44C1-96C4-8E641489EA5B}" destId="{1BCCBB35-8FA9-4F53-A2EE-DE4CA6A2F660}" srcOrd="0" destOrd="0" presId="urn:microsoft.com/office/officeart/2005/8/layout/orgChart1"/>
    <dgm:cxn modelId="{01655FB8-98DF-4893-90C0-19757069F517}" type="presOf" srcId="{BC06544A-D0CE-4F46-A0C6-BE51AE4BA43B}" destId="{5C081BDB-7581-457B-8290-37133474DD0C}" srcOrd="0" destOrd="0" presId="urn:microsoft.com/office/officeart/2005/8/layout/orgChart1"/>
    <dgm:cxn modelId="{9F2259C4-E207-F641-86B6-6A0C18316DAC}" type="presOf" srcId="{7A370B50-BC40-E54A-B0E3-44825C7E0F08}" destId="{0EAB7CA2-40D3-CB4A-8222-653454D31C91}" srcOrd="0" destOrd="0" presId="urn:microsoft.com/office/officeart/2005/8/layout/orgChart1"/>
    <dgm:cxn modelId="{9CC6F2C6-9926-414C-AD4C-55A55FD74121}" type="presOf" srcId="{AF56D481-3B27-4ACB-8782-B08FB5AE3AA2}" destId="{B57C7E14-6C3A-41EE-9874-FAACE783711A}" srcOrd="0" destOrd="0" presId="urn:microsoft.com/office/officeart/2005/8/layout/orgChart1"/>
    <dgm:cxn modelId="{4D8D18D1-11EF-4B52-8B72-29E7B61F3FD9}" type="presOf" srcId="{D5F2B27A-0A84-44C1-96C4-8E641489EA5B}" destId="{68DA400A-15CC-4107-9B49-8B3D7390349C}" srcOrd="1" destOrd="0" presId="urn:microsoft.com/office/officeart/2005/8/layout/orgChart1"/>
    <dgm:cxn modelId="{055036D9-3B23-8549-9F92-1D02245EBDD8}" type="presOf" srcId="{D6EBDF92-C3FC-E247-91CB-7481F0676076}" destId="{A29F5D9B-75BC-7442-A0B5-475A6006848C}" srcOrd="1" destOrd="0" presId="urn:microsoft.com/office/officeart/2005/8/layout/orgChart1"/>
    <dgm:cxn modelId="{07D650D9-C883-4222-847F-498B1F1F07AA}" type="presOf" srcId="{F1B4BF89-DBF8-4A71-8505-147900784EA9}" destId="{393625DF-D5D1-4170-9BC9-4F511697FBA6}" srcOrd="0" destOrd="0" presId="urn:microsoft.com/office/officeart/2005/8/layout/orgChart1"/>
    <dgm:cxn modelId="{548E64DC-B937-4581-A4E6-685179454400}" type="presOf" srcId="{E5E04396-4B99-4572-8548-3159ED4173A7}" destId="{B52C0D20-1C08-4631-9575-B5512039E535}" srcOrd="1" destOrd="0" presId="urn:microsoft.com/office/officeart/2005/8/layout/orgChart1"/>
    <dgm:cxn modelId="{D511E5E8-D0FA-C843-8287-B76D1672A4CF}" type="presOf" srcId="{D6EBDF92-C3FC-E247-91CB-7481F0676076}" destId="{6083E1A4-CD52-A940-84D2-5362D00BD6F2}" srcOrd="0" destOrd="0" presId="urn:microsoft.com/office/officeart/2005/8/layout/orgChart1"/>
    <dgm:cxn modelId="{6D075FEF-8AE4-44DC-9BFC-B9A33FA30F28}" type="presOf" srcId="{023FFBAB-7243-406F-8752-96962E9B3BAB}" destId="{A9981182-8147-4B46-A0F2-60007E4FC906}" srcOrd="0" destOrd="0" presId="urn:microsoft.com/office/officeart/2005/8/layout/orgChart1"/>
    <dgm:cxn modelId="{DD4DDBEF-5732-4E81-8655-CFFC28BAD3D4}" type="presOf" srcId="{2885D906-7338-4543-85A8-0FBD4552D6B1}" destId="{C8A0C863-2BB9-4C49-9F72-450701DCA57A}" srcOrd="1" destOrd="0" presId="urn:microsoft.com/office/officeart/2005/8/layout/orgChart1"/>
    <dgm:cxn modelId="{8A876FF1-2887-D441-89DB-B59E8433113A}" srcId="{2885D906-7338-4543-85A8-0FBD4552D6B1}" destId="{D6EBDF92-C3FC-E247-91CB-7481F0676076}" srcOrd="1" destOrd="0" parTransId="{7A370B50-BC40-E54A-B0E3-44825C7E0F08}" sibTransId="{FFC2950F-F683-AC4D-8BDA-20FF3059E6C9}"/>
    <dgm:cxn modelId="{AD6180F5-F987-4A7B-BA76-3FA47BDB3429}" type="presOf" srcId="{2885D906-7338-4543-85A8-0FBD4552D6B1}" destId="{1080E199-D737-4F37-BC73-06F05F451611}" srcOrd="0" destOrd="0" presId="urn:microsoft.com/office/officeart/2005/8/layout/orgChart1"/>
    <dgm:cxn modelId="{6C11D836-1E1F-4706-9A0E-E459F675A44E}" type="presParOf" srcId="{73666193-3D20-4470-825C-4CC0B46B89E2}" destId="{F595E60D-899C-4FD0-ABEE-19E667BB75AD}" srcOrd="0" destOrd="0" presId="urn:microsoft.com/office/officeart/2005/8/layout/orgChart1"/>
    <dgm:cxn modelId="{440CFE10-DB35-47CD-BC98-352402D82BD9}" type="presParOf" srcId="{F595E60D-899C-4FD0-ABEE-19E667BB75AD}" destId="{0D1301C3-748C-4E42-A926-7037863FB275}" srcOrd="0" destOrd="0" presId="urn:microsoft.com/office/officeart/2005/8/layout/orgChart1"/>
    <dgm:cxn modelId="{9DB8F833-FF44-41BE-B62E-5A219B8D2023}" type="presParOf" srcId="{0D1301C3-748C-4E42-A926-7037863FB275}" destId="{1080E199-D737-4F37-BC73-06F05F451611}" srcOrd="0" destOrd="0" presId="urn:microsoft.com/office/officeart/2005/8/layout/orgChart1"/>
    <dgm:cxn modelId="{B6DD981C-F3F0-48AA-BF85-30356CA37950}" type="presParOf" srcId="{0D1301C3-748C-4E42-A926-7037863FB275}" destId="{C8A0C863-2BB9-4C49-9F72-450701DCA57A}" srcOrd="1" destOrd="0" presId="urn:microsoft.com/office/officeart/2005/8/layout/orgChart1"/>
    <dgm:cxn modelId="{A62CA4F6-2923-4325-A8CC-AAEA746D6924}" type="presParOf" srcId="{F595E60D-899C-4FD0-ABEE-19E667BB75AD}" destId="{4C2E2219-7893-45C2-829F-A1AC656647C5}" srcOrd="1" destOrd="0" presId="urn:microsoft.com/office/officeart/2005/8/layout/orgChart1"/>
    <dgm:cxn modelId="{23A24DC7-F28F-4DAD-9297-E902EA732A2D}" type="presParOf" srcId="{4C2E2219-7893-45C2-829F-A1AC656647C5}" destId="{B57C7E14-6C3A-41EE-9874-FAACE783711A}" srcOrd="0" destOrd="0" presId="urn:microsoft.com/office/officeart/2005/8/layout/orgChart1"/>
    <dgm:cxn modelId="{6D43F9E9-F5A3-456F-8FE9-EFEF2E001E4B}" type="presParOf" srcId="{4C2E2219-7893-45C2-829F-A1AC656647C5}" destId="{BF807E66-49D4-4F18-B466-271C7F7D0005}" srcOrd="1" destOrd="0" presId="urn:microsoft.com/office/officeart/2005/8/layout/orgChart1"/>
    <dgm:cxn modelId="{3B401604-06BA-4F65-9DB4-7B0DE9FD9E89}" type="presParOf" srcId="{BF807E66-49D4-4F18-B466-271C7F7D0005}" destId="{5039C12C-03B7-4760-912A-B1DE8DD505C4}" srcOrd="0" destOrd="0" presId="urn:microsoft.com/office/officeart/2005/8/layout/orgChart1"/>
    <dgm:cxn modelId="{E921FB10-309D-456C-B16F-6B52FDD56E83}" type="presParOf" srcId="{5039C12C-03B7-4760-912A-B1DE8DD505C4}" destId="{A9981182-8147-4B46-A0F2-60007E4FC906}" srcOrd="0" destOrd="0" presId="urn:microsoft.com/office/officeart/2005/8/layout/orgChart1"/>
    <dgm:cxn modelId="{2A3362E5-38CC-4ECA-9D4A-C6165A3AF996}" type="presParOf" srcId="{5039C12C-03B7-4760-912A-B1DE8DD505C4}" destId="{3E1B4D50-000B-44FC-A2C7-F8EEEA741BEE}" srcOrd="1" destOrd="0" presId="urn:microsoft.com/office/officeart/2005/8/layout/orgChart1"/>
    <dgm:cxn modelId="{C7DA4688-ECF1-44E8-8331-EF003A3E8DA5}" type="presParOf" srcId="{BF807E66-49D4-4F18-B466-271C7F7D0005}" destId="{67D8F488-D196-432A-B80B-707F541C2264}" srcOrd="1" destOrd="0" presId="urn:microsoft.com/office/officeart/2005/8/layout/orgChart1"/>
    <dgm:cxn modelId="{C19114AC-093F-4D21-9F3B-7714445508EE}" type="presParOf" srcId="{BF807E66-49D4-4F18-B466-271C7F7D0005}" destId="{F2D60B86-3DBA-4C8E-917C-02C60E4F5E73}" srcOrd="2" destOrd="0" presId="urn:microsoft.com/office/officeart/2005/8/layout/orgChart1"/>
    <dgm:cxn modelId="{A1DC2AB6-AFD7-4DC3-928F-90284A4BE148}" type="presParOf" srcId="{4C2E2219-7893-45C2-829F-A1AC656647C5}" destId="{5C081BDB-7581-457B-8290-37133474DD0C}" srcOrd="2" destOrd="0" presId="urn:microsoft.com/office/officeart/2005/8/layout/orgChart1"/>
    <dgm:cxn modelId="{15A257A4-7D69-4FEF-BCC1-EE036CBA3D37}" type="presParOf" srcId="{4C2E2219-7893-45C2-829F-A1AC656647C5}" destId="{5496DD02-93AC-4E3A-8880-B00E1D474F96}" srcOrd="3" destOrd="0" presId="urn:microsoft.com/office/officeart/2005/8/layout/orgChart1"/>
    <dgm:cxn modelId="{38CA84B0-24F6-42E6-BB57-E4F9BD526A27}" type="presParOf" srcId="{5496DD02-93AC-4E3A-8880-B00E1D474F96}" destId="{00178A85-09E4-435C-889C-BCE9CF916B25}" srcOrd="0" destOrd="0" presId="urn:microsoft.com/office/officeart/2005/8/layout/orgChart1"/>
    <dgm:cxn modelId="{44757651-F3AD-4D18-AC97-9F66E278773D}" type="presParOf" srcId="{00178A85-09E4-435C-889C-BCE9CF916B25}" destId="{1BCCBB35-8FA9-4F53-A2EE-DE4CA6A2F660}" srcOrd="0" destOrd="0" presId="urn:microsoft.com/office/officeart/2005/8/layout/orgChart1"/>
    <dgm:cxn modelId="{25132A63-5EA1-48E6-835F-0F58B89FE1BF}" type="presParOf" srcId="{00178A85-09E4-435C-889C-BCE9CF916B25}" destId="{68DA400A-15CC-4107-9B49-8B3D7390349C}" srcOrd="1" destOrd="0" presId="urn:microsoft.com/office/officeart/2005/8/layout/orgChart1"/>
    <dgm:cxn modelId="{CC1AA819-0BE4-4728-B09A-89BD2A4680F8}" type="presParOf" srcId="{5496DD02-93AC-4E3A-8880-B00E1D474F96}" destId="{285A9151-5845-4318-B61A-849B51E53E94}" srcOrd="1" destOrd="0" presId="urn:microsoft.com/office/officeart/2005/8/layout/orgChart1"/>
    <dgm:cxn modelId="{EB834014-1BD9-40E1-8564-49060840526B}" type="presParOf" srcId="{5496DD02-93AC-4E3A-8880-B00E1D474F96}" destId="{A1DE854D-54B2-4901-8241-178D96AF79E0}" srcOrd="2" destOrd="0" presId="urn:microsoft.com/office/officeart/2005/8/layout/orgChart1"/>
    <dgm:cxn modelId="{952D4CA2-99A8-4CCF-9D5D-4394FF7150B1}" type="presParOf" srcId="{4C2E2219-7893-45C2-829F-A1AC656647C5}" destId="{F1341DED-9FA7-4FB9-977B-1C3D5E0C972E}" srcOrd="4" destOrd="0" presId="urn:microsoft.com/office/officeart/2005/8/layout/orgChart1"/>
    <dgm:cxn modelId="{106BAD37-B32F-4C68-8989-0EA6EA0A1F0E}" type="presParOf" srcId="{4C2E2219-7893-45C2-829F-A1AC656647C5}" destId="{92E29E91-ED54-49B9-A775-0DD14227C2A3}" srcOrd="5" destOrd="0" presId="urn:microsoft.com/office/officeart/2005/8/layout/orgChart1"/>
    <dgm:cxn modelId="{A658781D-E60D-446B-9411-70F9587F55A3}" type="presParOf" srcId="{92E29E91-ED54-49B9-A775-0DD14227C2A3}" destId="{550A1BBE-B380-4FE3-896D-8D5C30877065}" srcOrd="0" destOrd="0" presId="urn:microsoft.com/office/officeart/2005/8/layout/orgChart1"/>
    <dgm:cxn modelId="{735C812E-0905-42C0-9B8F-22C289BAE683}" type="presParOf" srcId="{550A1BBE-B380-4FE3-896D-8D5C30877065}" destId="{DF8AF796-1809-479C-9E2A-265490028FE3}" srcOrd="0" destOrd="0" presId="urn:microsoft.com/office/officeart/2005/8/layout/orgChart1"/>
    <dgm:cxn modelId="{DDDB879F-5AB2-45B5-9C26-1F08210CEB61}" type="presParOf" srcId="{550A1BBE-B380-4FE3-896D-8D5C30877065}" destId="{B52C0D20-1C08-4631-9575-B5512039E535}" srcOrd="1" destOrd="0" presId="urn:microsoft.com/office/officeart/2005/8/layout/orgChart1"/>
    <dgm:cxn modelId="{A9E50662-D05B-44BA-AEC8-748BAD15C755}" type="presParOf" srcId="{92E29E91-ED54-49B9-A775-0DD14227C2A3}" destId="{6C5C34CF-C34F-480C-A136-09CA8B64EFF1}" srcOrd="1" destOrd="0" presId="urn:microsoft.com/office/officeart/2005/8/layout/orgChart1"/>
    <dgm:cxn modelId="{6AA461C3-F418-4DDA-89EA-0C5EAE2DE124}" type="presParOf" srcId="{92E29E91-ED54-49B9-A775-0DD14227C2A3}" destId="{07F27C93-AB0B-4E7C-A37D-27F3068874CD}" srcOrd="2" destOrd="0" presId="urn:microsoft.com/office/officeart/2005/8/layout/orgChart1"/>
    <dgm:cxn modelId="{B2C67F81-D9F0-4005-A5C5-036082BB0B5B}" type="presParOf" srcId="{F595E60D-899C-4FD0-ABEE-19E667BB75AD}" destId="{7EFFD4B5-F9DF-4311-88B9-AF8582B804C4}" srcOrd="2" destOrd="0" presId="urn:microsoft.com/office/officeart/2005/8/layout/orgChart1"/>
    <dgm:cxn modelId="{469D525C-F1D5-4C53-A531-59FFA28D2365}" type="presParOf" srcId="{7EFFD4B5-F9DF-4311-88B9-AF8582B804C4}" destId="{376E2835-42A3-4EC8-B2A9-15B94690033A}" srcOrd="0" destOrd="0" presId="urn:microsoft.com/office/officeart/2005/8/layout/orgChart1"/>
    <dgm:cxn modelId="{6A2189E7-F81D-4322-8EB2-455CA210BD0F}" type="presParOf" srcId="{7EFFD4B5-F9DF-4311-88B9-AF8582B804C4}" destId="{D503CCBB-05D0-4BA0-B74D-364E62FFDA79}" srcOrd="1" destOrd="0" presId="urn:microsoft.com/office/officeart/2005/8/layout/orgChart1"/>
    <dgm:cxn modelId="{74510E12-D5DC-4B14-B45A-D6ADEAFFA7F2}" type="presParOf" srcId="{D503CCBB-05D0-4BA0-B74D-364E62FFDA79}" destId="{4C835390-D8A6-4827-B7AC-AB38F43A6DC7}" srcOrd="0" destOrd="0" presId="urn:microsoft.com/office/officeart/2005/8/layout/orgChart1"/>
    <dgm:cxn modelId="{67B8D276-B822-4947-A20B-621C8E3B4C63}" type="presParOf" srcId="{4C835390-D8A6-4827-B7AC-AB38F43A6DC7}" destId="{393625DF-D5D1-4170-9BC9-4F511697FBA6}" srcOrd="0" destOrd="0" presId="urn:microsoft.com/office/officeart/2005/8/layout/orgChart1"/>
    <dgm:cxn modelId="{0C2D16FF-633C-4E3F-A82F-E147AAA4A520}" type="presParOf" srcId="{4C835390-D8A6-4827-B7AC-AB38F43A6DC7}" destId="{0D7AD9DC-A28D-404F-85D8-8A13948F7516}" srcOrd="1" destOrd="0" presId="urn:microsoft.com/office/officeart/2005/8/layout/orgChart1"/>
    <dgm:cxn modelId="{A0ECA088-F433-4712-96DE-110463531770}" type="presParOf" srcId="{D503CCBB-05D0-4BA0-B74D-364E62FFDA79}" destId="{63623443-3E86-43BF-BC3D-02C14667134F}" srcOrd="1" destOrd="0" presId="urn:microsoft.com/office/officeart/2005/8/layout/orgChart1"/>
    <dgm:cxn modelId="{62DE0726-63DE-44BA-BB14-8BF1903B32C4}" type="presParOf" srcId="{D503CCBB-05D0-4BA0-B74D-364E62FFDA79}" destId="{D9C1C571-B86A-4512-8016-78D37EB2DF4B}" srcOrd="2" destOrd="0" presId="urn:microsoft.com/office/officeart/2005/8/layout/orgChart1"/>
    <dgm:cxn modelId="{602B06B6-8DB4-1F45-A914-BA556D456012}" type="presParOf" srcId="{7EFFD4B5-F9DF-4311-88B9-AF8582B804C4}" destId="{0EAB7CA2-40D3-CB4A-8222-653454D31C91}" srcOrd="2" destOrd="0" presId="urn:microsoft.com/office/officeart/2005/8/layout/orgChart1"/>
    <dgm:cxn modelId="{B265721B-9222-B44F-B4C8-EF316A5E1FFB}" type="presParOf" srcId="{7EFFD4B5-F9DF-4311-88B9-AF8582B804C4}" destId="{35D25BC2-D2E7-2E48-AC65-8C4610CAF920}" srcOrd="3" destOrd="0" presId="urn:microsoft.com/office/officeart/2005/8/layout/orgChart1"/>
    <dgm:cxn modelId="{5929D53E-B717-8F41-BE17-106838797FD9}" type="presParOf" srcId="{35D25BC2-D2E7-2E48-AC65-8C4610CAF920}" destId="{3628BFA6-3291-0143-B50C-D0B5F37CF4A7}" srcOrd="0" destOrd="0" presId="urn:microsoft.com/office/officeart/2005/8/layout/orgChart1"/>
    <dgm:cxn modelId="{948359B2-BB73-3048-98D3-20E8D17D3F13}" type="presParOf" srcId="{3628BFA6-3291-0143-B50C-D0B5F37CF4A7}" destId="{6083E1A4-CD52-A940-84D2-5362D00BD6F2}" srcOrd="0" destOrd="0" presId="urn:microsoft.com/office/officeart/2005/8/layout/orgChart1"/>
    <dgm:cxn modelId="{42181C4F-26A5-434A-8AE7-01A0297225A4}" type="presParOf" srcId="{3628BFA6-3291-0143-B50C-D0B5F37CF4A7}" destId="{A29F5D9B-75BC-7442-A0B5-475A6006848C}" srcOrd="1" destOrd="0" presId="urn:microsoft.com/office/officeart/2005/8/layout/orgChart1"/>
    <dgm:cxn modelId="{9E3EC631-33A8-D647-928D-0875EEE80758}" type="presParOf" srcId="{35D25BC2-D2E7-2E48-AC65-8C4610CAF920}" destId="{5954FD0E-DA1C-6F40-A276-47B3B233C97D}" srcOrd="1" destOrd="0" presId="urn:microsoft.com/office/officeart/2005/8/layout/orgChart1"/>
    <dgm:cxn modelId="{F806C9D0-8C81-AF4A-AFF7-253DDC98ECD1}" type="presParOf" srcId="{35D25BC2-D2E7-2E48-AC65-8C4610CAF920}" destId="{D3B41FD2-EF5F-BA46-A2D1-F3B75CCE5F1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7396"/>
        </a:solidFill>
      </dgm:spPr>
      <dgm:t>
        <a:bodyPr/>
        <a:lstStyle/>
        <a:p>
          <a:r>
            <a:rPr lang="en-US" dirty="0"/>
            <a:t>Health Risk Assessment Tool </a:t>
          </a:r>
        </a:p>
        <a:p>
          <a:r>
            <a:rPr lang="en-US" dirty="0"/>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a:solidFill>
          <a:schemeClr val="tx1">
            <a:lumMod val="65000"/>
            <a:lumOff val="35000"/>
          </a:schemeClr>
        </a:solidFill>
      </dgm:spPr>
      <dgm:t>
        <a:bodyPr/>
        <a:lstStyle/>
        <a:p>
          <a:r>
            <a:rPr lang="en-US" dirty="0"/>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chemeClr val="accent6"/>
        </a:solidFill>
      </dgm:spPr>
      <dgm:t>
        <a:bodyPr/>
        <a:lstStyle/>
        <a:p>
          <a:r>
            <a:rPr lang="en-US" dirty="0"/>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custLinFactNeighborX="1093" custLinFactNeighborY="3810"/>
      <dgm:spPr>
        <a:solidFill>
          <a:schemeClr val="bg1">
            <a:lumMod val="75000"/>
          </a:schemeClr>
        </a:solidFill>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custLinFactNeighborX="63471" custLinFactNeighborY="2134">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custLinFactNeighborX="30354" custLinFactNeighborY="-43410">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BCCEDE-753F-45E2-A061-2CFDDEEF6789}" type="doc">
      <dgm:prSet loTypeId="urn:microsoft.com/office/officeart/2005/8/layout/pyramid1" loCatId="pyramid" qsTypeId="urn:microsoft.com/office/officeart/2005/8/quickstyle/simple1" qsCatId="simple" csTypeId="urn:microsoft.com/office/officeart/2005/8/colors/accent1_2" csCatId="accent1" phldr="1"/>
      <dgm:spPr/>
    </dgm:pt>
    <dgm:pt modelId="{1DC5ABFA-55C1-414A-99EA-18A7354B250A}">
      <dgm:prSet phldrT="[Text]" custT="1"/>
      <dgm:spPr>
        <a:solidFill>
          <a:schemeClr val="accent6"/>
        </a:solidFill>
      </dgm:spPr>
      <dgm:t>
        <a:bodyPr/>
        <a:lstStyle/>
        <a:p>
          <a:endParaRPr lang="en-US" sz="2800" dirty="0">
            <a:solidFill>
              <a:schemeClr val="bg1"/>
            </a:solidFill>
          </a:endParaRPr>
        </a:p>
        <a:p>
          <a:r>
            <a:rPr lang="en-US" sz="2800" b="1" dirty="0">
              <a:solidFill>
                <a:schemeClr val="tx1">
                  <a:lumMod val="65000"/>
                  <a:lumOff val="35000"/>
                </a:schemeClr>
              </a:solidFill>
            </a:rPr>
            <a:t>High </a:t>
          </a:r>
        </a:p>
        <a:p>
          <a:r>
            <a:rPr lang="en-US" sz="2800" b="1" dirty="0">
              <a:solidFill>
                <a:schemeClr val="tx1">
                  <a:lumMod val="65000"/>
                  <a:lumOff val="35000"/>
                </a:schemeClr>
              </a:solidFill>
            </a:rPr>
            <a:t>Risk</a:t>
          </a:r>
        </a:p>
      </dgm:t>
    </dgm:pt>
    <dgm:pt modelId="{21C9516E-D18C-4124-8CC4-AF079CEB2DF3}" type="parTrans" cxnId="{10FD60E0-1D3A-4BEA-BD87-6C507852A15D}">
      <dgm:prSet/>
      <dgm:spPr/>
      <dgm:t>
        <a:bodyPr/>
        <a:lstStyle/>
        <a:p>
          <a:endParaRPr lang="en-US"/>
        </a:p>
      </dgm:t>
    </dgm:pt>
    <dgm:pt modelId="{7BC956DE-B575-488C-91EB-3E266AB11F03}" type="sibTrans" cxnId="{10FD60E0-1D3A-4BEA-BD87-6C507852A15D}">
      <dgm:prSet/>
      <dgm:spPr/>
      <dgm:t>
        <a:bodyPr/>
        <a:lstStyle/>
        <a:p>
          <a:endParaRPr lang="en-US"/>
        </a:p>
      </dgm:t>
    </dgm:pt>
    <dgm:pt modelId="{2FC8777F-AA97-4C01-823B-B5808E13DC86}">
      <dgm:prSet phldrT="[Text]" custT="1"/>
      <dgm:spPr>
        <a:solidFill>
          <a:schemeClr val="accent6">
            <a:alpha val="49000"/>
          </a:schemeClr>
        </a:solidFill>
      </dgm:spPr>
      <dgm:t>
        <a:bodyPr/>
        <a:lstStyle/>
        <a:p>
          <a:r>
            <a:rPr lang="en-US" sz="2800" b="1" dirty="0">
              <a:solidFill>
                <a:schemeClr val="tx1">
                  <a:lumMod val="65000"/>
                  <a:lumOff val="35000"/>
                </a:schemeClr>
              </a:solidFill>
            </a:rPr>
            <a:t>Moderate Risk</a:t>
          </a:r>
        </a:p>
      </dgm:t>
    </dgm:pt>
    <dgm:pt modelId="{D7F60156-FC56-48CA-A8CF-E3444E42F8B0}" type="parTrans" cxnId="{9F733584-B220-40FF-9B89-B883E4F2365F}">
      <dgm:prSet/>
      <dgm:spPr/>
      <dgm:t>
        <a:bodyPr/>
        <a:lstStyle/>
        <a:p>
          <a:endParaRPr lang="en-US"/>
        </a:p>
      </dgm:t>
    </dgm:pt>
    <dgm:pt modelId="{9FACB230-826C-4739-B88C-491589FFB634}" type="sibTrans" cxnId="{9F733584-B220-40FF-9B89-B883E4F2365F}">
      <dgm:prSet/>
      <dgm:spPr/>
      <dgm:t>
        <a:bodyPr/>
        <a:lstStyle/>
        <a:p>
          <a:endParaRPr lang="en-US"/>
        </a:p>
      </dgm:t>
    </dgm:pt>
    <dgm:pt modelId="{C38CC3FF-5601-4EBC-8321-280E5203C0D2}">
      <dgm:prSet phldrT="[Text]" custT="1"/>
      <dgm:spPr>
        <a:solidFill>
          <a:schemeClr val="accent6">
            <a:alpha val="20000"/>
          </a:schemeClr>
        </a:solidFill>
      </dgm:spPr>
      <dgm:t>
        <a:bodyPr/>
        <a:lstStyle/>
        <a:p>
          <a:r>
            <a:rPr lang="en-US" sz="2800" b="1" dirty="0">
              <a:solidFill>
                <a:schemeClr val="tx1">
                  <a:lumMod val="65000"/>
                  <a:lumOff val="35000"/>
                </a:schemeClr>
              </a:solidFill>
            </a:rPr>
            <a:t>Low Risk</a:t>
          </a:r>
        </a:p>
      </dgm:t>
    </dgm:pt>
    <dgm:pt modelId="{402C2FC5-4B2E-48D3-B283-64FC5826A6F0}" type="parTrans" cxnId="{C0721A19-5460-4ED4-9A8D-4481BBF02BC3}">
      <dgm:prSet/>
      <dgm:spPr/>
      <dgm:t>
        <a:bodyPr/>
        <a:lstStyle/>
        <a:p>
          <a:endParaRPr lang="en-US"/>
        </a:p>
      </dgm:t>
    </dgm:pt>
    <dgm:pt modelId="{978FD1AF-E60C-45F2-AAA2-EE096502563C}" type="sibTrans" cxnId="{C0721A19-5460-4ED4-9A8D-4481BBF02BC3}">
      <dgm:prSet/>
      <dgm:spPr/>
      <dgm:t>
        <a:bodyPr/>
        <a:lstStyle/>
        <a:p>
          <a:endParaRPr lang="en-US"/>
        </a:p>
      </dgm:t>
    </dgm:pt>
    <dgm:pt modelId="{C568F823-44A5-4BC0-BEC4-95677CEEDA37}" type="pres">
      <dgm:prSet presAssocID="{37BCCEDE-753F-45E2-A061-2CFDDEEF6789}" presName="Name0" presStyleCnt="0">
        <dgm:presLayoutVars>
          <dgm:dir/>
          <dgm:animLvl val="lvl"/>
          <dgm:resizeHandles val="exact"/>
        </dgm:presLayoutVars>
      </dgm:prSet>
      <dgm:spPr/>
    </dgm:pt>
    <dgm:pt modelId="{644F7E9C-BB90-46CD-B3B5-7D76D2BCAEE9}" type="pres">
      <dgm:prSet presAssocID="{1DC5ABFA-55C1-414A-99EA-18A7354B250A}" presName="Name8" presStyleCnt="0"/>
      <dgm:spPr/>
    </dgm:pt>
    <dgm:pt modelId="{2DB2AD44-DC7A-40B2-939C-0893734C6C2C}" type="pres">
      <dgm:prSet presAssocID="{1DC5ABFA-55C1-414A-99EA-18A7354B250A}" presName="level" presStyleLbl="node1" presStyleIdx="0" presStyleCnt="3">
        <dgm:presLayoutVars>
          <dgm:chMax val="1"/>
          <dgm:bulletEnabled val="1"/>
        </dgm:presLayoutVars>
      </dgm:prSet>
      <dgm:spPr/>
    </dgm:pt>
    <dgm:pt modelId="{A6BFA20F-A5BE-49E9-8A38-3402AA651548}" type="pres">
      <dgm:prSet presAssocID="{1DC5ABFA-55C1-414A-99EA-18A7354B250A}" presName="levelTx" presStyleLbl="revTx" presStyleIdx="0" presStyleCnt="0">
        <dgm:presLayoutVars>
          <dgm:chMax val="1"/>
          <dgm:bulletEnabled val="1"/>
        </dgm:presLayoutVars>
      </dgm:prSet>
      <dgm:spPr/>
    </dgm:pt>
    <dgm:pt modelId="{8F8BE684-4064-4330-94F8-6B0F0D3C14D0}" type="pres">
      <dgm:prSet presAssocID="{2FC8777F-AA97-4C01-823B-B5808E13DC86}" presName="Name8" presStyleCnt="0"/>
      <dgm:spPr/>
    </dgm:pt>
    <dgm:pt modelId="{F77D3F8D-F77E-46AE-9697-43BDBCCFDFF9}" type="pres">
      <dgm:prSet presAssocID="{2FC8777F-AA97-4C01-823B-B5808E13DC86}" presName="level" presStyleLbl="node1" presStyleIdx="1" presStyleCnt="3">
        <dgm:presLayoutVars>
          <dgm:chMax val="1"/>
          <dgm:bulletEnabled val="1"/>
        </dgm:presLayoutVars>
      </dgm:prSet>
      <dgm:spPr/>
    </dgm:pt>
    <dgm:pt modelId="{BF1794C8-9CB0-48B1-BE61-3AF7F9C136A0}" type="pres">
      <dgm:prSet presAssocID="{2FC8777F-AA97-4C01-823B-B5808E13DC86}" presName="levelTx" presStyleLbl="revTx" presStyleIdx="0" presStyleCnt="0">
        <dgm:presLayoutVars>
          <dgm:chMax val="1"/>
          <dgm:bulletEnabled val="1"/>
        </dgm:presLayoutVars>
      </dgm:prSet>
      <dgm:spPr/>
    </dgm:pt>
    <dgm:pt modelId="{8D7A9EB6-3E64-4EC8-A351-B3B2C8020014}" type="pres">
      <dgm:prSet presAssocID="{C38CC3FF-5601-4EBC-8321-280E5203C0D2}" presName="Name8" presStyleCnt="0"/>
      <dgm:spPr/>
    </dgm:pt>
    <dgm:pt modelId="{D9EB5C07-7D0F-4C9B-8A17-540D03F7E41B}" type="pres">
      <dgm:prSet presAssocID="{C38CC3FF-5601-4EBC-8321-280E5203C0D2}" presName="level" presStyleLbl="node1" presStyleIdx="2" presStyleCnt="3" custLinFactNeighborX="7903" custLinFactNeighborY="6180">
        <dgm:presLayoutVars>
          <dgm:chMax val="1"/>
          <dgm:bulletEnabled val="1"/>
        </dgm:presLayoutVars>
      </dgm:prSet>
      <dgm:spPr/>
    </dgm:pt>
    <dgm:pt modelId="{80DF29C7-05F1-414D-AD2E-A9C4A7F1A908}" type="pres">
      <dgm:prSet presAssocID="{C38CC3FF-5601-4EBC-8321-280E5203C0D2}" presName="levelTx" presStyleLbl="revTx" presStyleIdx="0" presStyleCnt="0">
        <dgm:presLayoutVars>
          <dgm:chMax val="1"/>
          <dgm:bulletEnabled val="1"/>
        </dgm:presLayoutVars>
      </dgm:prSet>
      <dgm:spPr/>
    </dgm:pt>
  </dgm:ptLst>
  <dgm:cxnLst>
    <dgm:cxn modelId="{29693F0A-4B9C-449B-A9BD-B474CF976C88}" type="presOf" srcId="{1DC5ABFA-55C1-414A-99EA-18A7354B250A}" destId="{A6BFA20F-A5BE-49E9-8A38-3402AA651548}" srcOrd="1" destOrd="0" presId="urn:microsoft.com/office/officeart/2005/8/layout/pyramid1"/>
    <dgm:cxn modelId="{C0721A19-5460-4ED4-9A8D-4481BBF02BC3}" srcId="{37BCCEDE-753F-45E2-A061-2CFDDEEF6789}" destId="{C38CC3FF-5601-4EBC-8321-280E5203C0D2}" srcOrd="2" destOrd="0" parTransId="{402C2FC5-4B2E-48D3-B283-64FC5826A6F0}" sibTransId="{978FD1AF-E60C-45F2-AAA2-EE096502563C}"/>
    <dgm:cxn modelId="{1BAA124C-ED1C-4DE4-94BA-A243007A26B5}" type="presOf" srcId="{1DC5ABFA-55C1-414A-99EA-18A7354B250A}" destId="{2DB2AD44-DC7A-40B2-939C-0893734C6C2C}" srcOrd="0" destOrd="0" presId="urn:microsoft.com/office/officeart/2005/8/layout/pyramid1"/>
    <dgm:cxn modelId="{9F733584-B220-40FF-9B89-B883E4F2365F}" srcId="{37BCCEDE-753F-45E2-A061-2CFDDEEF6789}" destId="{2FC8777F-AA97-4C01-823B-B5808E13DC86}" srcOrd="1" destOrd="0" parTransId="{D7F60156-FC56-48CA-A8CF-E3444E42F8B0}" sibTransId="{9FACB230-826C-4739-B88C-491589FFB634}"/>
    <dgm:cxn modelId="{F634468B-CF0B-4B13-973E-637A1AD83904}" type="presOf" srcId="{C38CC3FF-5601-4EBC-8321-280E5203C0D2}" destId="{D9EB5C07-7D0F-4C9B-8A17-540D03F7E41B}" srcOrd="0" destOrd="0" presId="urn:microsoft.com/office/officeart/2005/8/layout/pyramid1"/>
    <dgm:cxn modelId="{46509E8F-C36E-4AAD-B4C4-0F0924EFC336}" type="presOf" srcId="{2FC8777F-AA97-4C01-823B-B5808E13DC86}" destId="{BF1794C8-9CB0-48B1-BE61-3AF7F9C136A0}" srcOrd="1" destOrd="0" presId="urn:microsoft.com/office/officeart/2005/8/layout/pyramid1"/>
    <dgm:cxn modelId="{FF015B9A-12C0-41D3-8839-D196AAAFA00E}" type="presOf" srcId="{37BCCEDE-753F-45E2-A061-2CFDDEEF6789}" destId="{C568F823-44A5-4BC0-BEC4-95677CEEDA37}" srcOrd="0" destOrd="0" presId="urn:microsoft.com/office/officeart/2005/8/layout/pyramid1"/>
    <dgm:cxn modelId="{A639D1BF-ECD1-4CFE-8169-0801A6BBCE37}" type="presOf" srcId="{C38CC3FF-5601-4EBC-8321-280E5203C0D2}" destId="{80DF29C7-05F1-414D-AD2E-A9C4A7F1A908}" srcOrd="1" destOrd="0" presId="urn:microsoft.com/office/officeart/2005/8/layout/pyramid1"/>
    <dgm:cxn modelId="{FB037ED9-0DC2-468A-B5AB-DDA026B9DAA3}" type="presOf" srcId="{2FC8777F-AA97-4C01-823B-B5808E13DC86}" destId="{F77D3F8D-F77E-46AE-9697-43BDBCCFDFF9}" srcOrd="0" destOrd="0" presId="urn:microsoft.com/office/officeart/2005/8/layout/pyramid1"/>
    <dgm:cxn modelId="{10FD60E0-1D3A-4BEA-BD87-6C507852A15D}" srcId="{37BCCEDE-753F-45E2-A061-2CFDDEEF6789}" destId="{1DC5ABFA-55C1-414A-99EA-18A7354B250A}" srcOrd="0" destOrd="0" parTransId="{21C9516E-D18C-4124-8CC4-AF079CEB2DF3}" sibTransId="{7BC956DE-B575-488C-91EB-3E266AB11F03}"/>
    <dgm:cxn modelId="{5CC13961-9902-4BE3-BDAC-8D2FA395A013}" type="presParOf" srcId="{C568F823-44A5-4BC0-BEC4-95677CEEDA37}" destId="{644F7E9C-BB90-46CD-B3B5-7D76D2BCAEE9}" srcOrd="0" destOrd="0" presId="urn:microsoft.com/office/officeart/2005/8/layout/pyramid1"/>
    <dgm:cxn modelId="{F0D7714E-348B-43DA-9CFD-364F631CD54B}" type="presParOf" srcId="{644F7E9C-BB90-46CD-B3B5-7D76D2BCAEE9}" destId="{2DB2AD44-DC7A-40B2-939C-0893734C6C2C}" srcOrd="0" destOrd="0" presId="urn:microsoft.com/office/officeart/2005/8/layout/pyramid1"/>
    <dgm:cxn modelId="{AF02BE50-CDF6-40E5-8D00-43117E61E38E}" type="presParOf" srcId="{644F7E9C-BB90-46CD-B3B5-7D76D2BCAEE9}" destId="{A6BFA20F-A5BE-49E9-8A38-3402AA651548}" srcOrd="1" destOrd="0" presId="urn:microsoft.com/office/officeart/2005/8/layout/pyramid1"/>
    <dgm:cxn modelId="{03520B8F-9CB2-4430-886C-D49C5D52762B}" type="presParOf" srcId="{C568F823-44A5-4BC0-BEC4-95677CEEDA37}" destId="{8F8BE684-4064-4330-94F8-6B0F0D3C14D0}" srcOrd="1" destOrd="0" presId="urn:microsoft.com/office/officeart/2005/8/layout/pyramid1"/>
    <dgm:cxn modelId="{9D574A02-B819-4346-8915-EA2BCE1A3612}" type="presParOf" srcId="{8F8BE684-4064-4330-94F8-6B0F0D3C14D0}" destId="{F77D3F8D-F77E-46AE-9697-43BDBCCFDFF9}" srcOrd="0" destOrd="0" presId="urn:microsoft.com/office/officeart/2005/8/layout/pyramid1"/>
    <dgm:cxn modelId="{021E2F81-1139-4AB5-83AD-532FE1E6076F}" type="presParOf" srcId="{8F8BE684-4064-4330-94F8-6B0F0D3C14D0}" destId="{BF1794C8-9CB0-48B1-BE61-3AF7F9C136A0}" srcOrd="1" destOrd="0" presId="urn:microsoft.com/office/officeart/2005/8/layout/pyramid1"/>
    <dgm:cxn modelId="{E2A0217E-CD7F-401F-A4CC-05D5D0AA79F8}" type="presParOf" srcId="{C568F823-44A5-4BC0-BEC4-95677CEEDA37}" destId="{8D7A9EB6-3E64-4EC8-A351-B3B2C8020014}" srcOrd="2" destOrd="0" presId="urn:microsoft.com/office/officeart/2005/8/layout/pyramid1"/>
    <dgm:cxn modelId="{AB2043F2-DDEC-451B-941F-DFD04C4ACC85}" type="presParOf" srcId="{8D7A9EB6-3E64-4EC8-A351-B3B2C8020014}" destId="{D9EB5C07-7D0F-4C9B-8A17-540D03F7E41B}" srcOrd="0" destOrd="0" presId="urn:microsoft.com/office/officeart/2005/8/layout/pyramid1"/>
    <dgm:cxn modelId="{2C0F6111-006B-4C9E-A1AF-861FE0949A3D}" type="presParOf" srcId="{8D7A9EB6-3E64-4EC8-A351-B3B2C8020014}" destId="{80DF29C7-05F1-414D-AD2E-A9C4A7F1A90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24CDE-BEA3-4B7F-90A9-027D0F6A4FF8}">
      <dsp:nvSpPr>
        <dsp:cNvPr id="0" name=""/>
        <dsp:cNvSpPr/>
      </dsp:nvSpPr>
      <dsp:spPr>
        <a:xfrm>
          <a:off x="0" y="75501"/>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99C73-3DCF-484F-9ED7-D746F25D6158}">
      <dsp:nvSpPr>
        <dsp:cNvPr id="0" name=""/>
        <dsp:cNvSpPr/>
      </dsp:nvSpPr>
      <dsp:spPr>
        <a:xfrm>
          <a:off x="240629" y="182714"/>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16EF3F-C347-4F8C-BAF9-93639D73280E}">
      <dsp:nvSpPr>
        <dsp:cNvPr id="0" name=""/>
        <dsp:cNvSpPr/>
      </dsp:nvSpPr>
      <dsp:spPr>
        <a:xfrm>
          <a:off x="918766" y="3734"/>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b="0" i="0" kern="1200">
              <a:latin typeface="Arial" panose="020B0604020202020204" pitchFamily="34" charset="0"/>
              <a:cs typeface="Arial" panose="020B0604020202020204" pitchFamily="34" charset="0"/>
            </a:rPr>
            <a:t>Medicare Advantage (MA), also known as "Part C", is a type of health plan that provides all the benefits of Original Medicare (Part A and Part B) and often includes prescription drug coverage (Part D).</a:t>
          </a:r>
          <a:endParaRPr lang="en-US" sz="1500" kern="1200">
            <a:latin typeface="Arial" panose="020B0604020202020204" pitchFamily="34" charset="0"/>
            <a:cs typeface="Arial" panose="020B0604020202020204" pitchFamily="34" charset="0"/>
          </a:endParaRPr>
        </a:p>
      </dsp:txBody>
      <dsp:txXfrm>
        <a:off x="918766" y="3734"/>
        <a:ext cx="10014120" cy="795468"/>
      </dsp:txXfrm>
    </dsp:sp>
    <dsp:sp modelId="{924043E3-1EAB-4B56-A0F1-D39332F45434}">
      <dsp:nvSpPr>
        <dsp:cNvPr id="0" name=""/>
        <dsp:cNvSpPr/>
      </dsp:nvSpPr>
      <dsp:spPr>
        <a:xfrm>
          <a:off x="0" y="1061071"/>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249F9-B8A7-4D4A-AA0E-25E5B093FF12}">
      <dsp:nvSpPr>
        <dsp:cNvPr id="0" name=""/>
        <dsp:cNvSpPr/>
      </dsp:nvSpPr>
      <dsp:spPr>
        <a:xfrm>
          <a:off x="240629" y="1177050"/>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CB92BB-6135-4723-81A8-28F520F595B4}">
      <dsp:nvSpPr>
        <dsp:cNvPr id="0" name=""/>
        <dsp:cNvSpPr/>
      </dsp:nvSpPr>
      <dsp:spPr>
        <a:xfrm>
          <a:off x="918766" y="998070"/>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HealthTeam Advantage incorporated in 2015 and entered the Greensboro Medicare Advantage marketing in 2016 offering plans in 4 North Carolina counties. Since then, the company has grown and now provides coverage for more than 22,000 members throughout 33 North Carolina counties based on plan selected.</a:t>
          </a:r>
        </a:p>
      </dsp:txBody>
      <dsp:txXfrm>
        <a:off x="918766" y="998070"/>
        <a:ext cx="10014120" cy="795468"/>
      </dsp:txXfrm>
    </dsp:sp>
    <dsp:sp modelId="{7870C968-98EE-4359-BA7F-BD7E73E9A19A}">
      <dsp:nvSpPr>
        <dsp:cNvPr id="0" name=""/>
        <dsp:cNvSpPr/>
      </dsp:nvSpPr>
      <dsp:spPr>
        <a:xfrm>
          <a:off x="0" y="2024996"/>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82CCE-DC27-4D8E-B9C0-80B94DDB7DAD}">
      <dsp:nvSpPr>
        <dsp:cNvPr id="0" name=""/>
        <dsp:cNvSpPr/>
      </dsp:nvSpPr>
      <dsp:spPr>
        <a:xfrm>
          <a:off x="240629" y="2171386"/>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BA1AD6-DC77-4D5C-AAB5-9D0AF63F4AC7}">
      <dsp:nvSpPr>
        <dsp:cNvPr id="0" name=""/>
        <dsp:cNvSpPr/>
      </dsp:nvSpPr>
      <dsp:spPr>
        <a:xfrm>
          <a:off x="918766" y="1992405"/>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Conducting business as HealthTeam Advantage, Care N’ Care Insurance Company of North Carolina, Inc., is owned by Cone Health. Cone Health became a part of Risant Health, a nonprofit organization created by Kaiser Foundation Hospitals at the end of 2024.</a:t>
          </a:r>
        </a:p>
      </dsp:txBody>
      <dsp:txXfrm>
        <a:off x="918766" y="1992405"/>
        <a:ext cx="10014120" cy="795468"/>
      </dsp:txXfrm>
    </dsp:sp>
    <dsp:sp modelId="{2953B549-6C18-48C1-8163-40C35CAEEC1E}">
      <dsp:nvSpPr>
        <dsp:cNvPr id="0" name=""/>
        <dsp:cNvSpPr/>
      </dsp:nvSpPr>
      <dsp:spPr>
        <a:xfrm>
          <a:off x="0" y="3084822"/>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0992B-C4B6-4DE3-9DC0-D0591734A555}">
      <dsp:nvSpPr>
        <dsp:cNvPr id="0" name=""/>
        <dsp:cNvSpPr/>
      </dsp:nvSpPr>
      <dsp:spPr>
        <a:xfrm>
          <a:off x="240629" y="3165721"/>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803FE3-088E-4F6E-B45D-F088A76C954E}">
      <dsp:nvSpPr>
        <dsp:cNvPr id="0" name=""/>
        <dsp:cNvSpPr/>
      </dsp:nvSpPr>
      <dsp:spPr>
        <a:xfrm>
          <a:off x="918766" y="3010748"/>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HealthTeam Advantage offers 5 Medicare Advantage plans. 4 Medicare Advantage Preferred Provider Organization (PPO) plans and one Medicare Advantage Health Maintenance Organization Chronic Special Needs (HMO C-SNP) Plan with membership more than 19,000 in our PPO plans and more than 3,600 HMO C-SNP plan members.</a:t>
          </a:r>
        </a:p>
      </dsp:txBody>
      <dsp:txXfrm>
        <a:off x="918766" y="3010748"/>
        <a:ext cx="10014120" cy="795468"/>
      </dsp:txXfrm>
    </dsp:sp>
    <dsp:sp modelId="{C57F970F-CF9D-43FA-8440-0851E22CD43D}">
      <dsp:nvSpPr>
        <dsp:cNvPr id="0" name=""/>
        <dsp:cNvSpPr/>
      </dsp:nvSpPr>
      <dsp:spPr>
        <a:xfrm>
          <a:off x="0" y="3981076"/>
          <a:ext cx="10932887" cy="7954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5DB41-4E12-44E9-9CAF-40D1D203D2BF}">
      <dsp:nvSpPr>
        <dsp:cNvPr id="0" name=""/>
        <dsp:cNvSpPr/>
      </dsp:nvSpPr>
      <dsp:spPr>
        <a:xfrm>
          <a:off x="240629" y="4160057"/>
          <a:ext cx="437507" cy="437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AB33A6-F153-4BFE-BC7E-D6953CC56487}">
      <dsp:nvSpPr>
        <dsp:cNvPr id="0" name=""/>
        <dsp:cNvSpPr/>
      </dsp:nvSpPr>
      <dsp:spPr>
        <a:xfrm>
          <a:off x="918766" y="3981076"/>
          <a:ext cx="10014120"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HealthTeam Advantage Diabetes &amp; Heart Care (HMO C-SNP) plan is currently available in 7 North Carolina counties: Alamance, Davidson, Davie, Forsyth, Guilford, Randolph, and Rockingham counties. </a:t>
          </a:r>
        </a:p>
      </dsp:txBody>
      <dsp:txXfrm>
        <a:off x="918766" y="3981076"/>
        <a:ext cx="10014120" cy="7954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000" b="1" u="none" kern="1200" dirty="0">
              <a:latin typeface="Arial" panose="020B0604020202020204" pitchFamily="34" charset="0"/>
              <a:cs typeface="Arial" panose="020B0604020202020204" pitchFamily="34" charset="0"/>
            </a:rPr>
            <a:t>MOC 1: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2: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3: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4: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Quality Measurements and Performance Improvement</a:t>
          </a:r>
        </a:p>
        <a:p>
          <a:pPr marL="0" lvl="0" indent="0" algn="ctr" defTabSz="8890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Model of Care</a:t>
          </a:r>
        </a:p>
      </dsp:txBody>
      <dsp:txXfrm>
        <a:off x="2431172" y="1955640"/>
        <a:ext cx="1587881" cy="6441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DBF80-C7EB-4CD4-9BFC-5432A3F8305F}">
      <dsp:nvSpPr>
        <dsp:cNvPr id="0" name=""/>
        <dsp:cNvSpPr/>
      </dsp:nvSpPr>
      <dsp:spPr>
        <a:xfrm>
          <a:off x="42" y="92427"/>
          <a:ext cx="4106368"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Purpose of the Provider Network</a:t>
          </a:r>
          <a:endParaRPr lang="en-US" sz="2000" kern="1200"/>
        </a:p>
      </dsp:txBody>
      <dsp:txXfrm>
        <a:off x="42" y="92427"/>
        <a:ext cx="4106368" cy="576000"/>
      </dsp:txXfrm>
    </dsp:sp>
    <dsp:sp modelId="{5C31B8B5-29B1-4D9B-B077-CCCC9676C445}">
      <dsp:nvSpPr>
        <dsp:cNvPr id="0" name=""/>
        <dsp:cNvSpPr/>
      </dsp:nvSpPr>
      <dsp:spPr>
        <a:xfrm>
          <a:off x="42" y="668427"/>
          <a:ext cx="4106368" cy="354104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6">
                <a:lumMod val="50000"/>
              </a:schemeClr>
            </a:buClr>
            <a:buSzPct val="80000"/>
            <a:buChar char="•"/>
          </a:pPr>
          <a:r>
            <a:rPr lang="en-US" sz="2000" b="0" kern="1200" dirty="0"/>
            <a:t>Ensure access to </a:t>
          </a:r>
          <a:r>
            <a:rPr lang="en-US" sz="2000" kern="1200" dirty="0"/>
            <a:t>specialized, coordinated care</a:t>
          </a:r>
          <a:r>
            <a:rPr lang="en-US" sz="2000" b="0" kern="1200" dirty="0"/>
            <a:t> for C-SNP members</a:t>
          </a:r>
          <a:endParaRPr lang="en-US" sz="2000" kern="1200" dirty="0"/>
        </a:p>
        <a:p>
          <a:pPr marL="228600" lvl="1" indent="-228600" algn="l" defTabSz="889000">
            <a:lnSpc>
              <a:spcPct val="90000"/>
            </a:lnSpc>
            <a:spcBef>
              <a:spcPct val="0"/>
            </a:spcBef>
            <a:spcAft>
              <a:spcPct val="15000"/>
            </a:spcAft>
            <a:buClr>
              <a:schemeClr val="accent6">
                <a:lumMod val="50000"/>
              </a:schemeClr>
            </a:buClr>
            <a:buSzPct val="80000"/>
            <a:buChar char="•"/>
          </a:pPr>
          <a:r>
            <a:rPr lang="en-US" sz="2000" b="0" kern="1200" dirty="0"/>
            <a:t>Support members with </a:t>
          </a:r>
          <a:r>
            <a:rPr lang="en-US" sz="2000" kern="1200" dirty="0"/>
            <a:t>severe and disabling chronic conditions</a:t>
          </a:r>
        </a:p>
        <a:p>
          <a:pPr marL="228600" lvl="1" indent="-228600" algn="l" defTabSz="889000">
            <a:lnSpc>
              <a:spcPct val="90000"/>
            </a:lnSpc>
            <a:spcBef>
              <a:spcPct val="0"/>
            </a:spcBef>
            <a:spcAft>
              <a:spcPct val="15000"/>
            </a:spcAft>
            <a:buClr>
              <a:schemeClr val="accent6">
                <a:lumMod val="50000"/>
              </a:schemeClr>
            </a:buClr>
            <a:buSzPct val="80000"/>
            <a:buChar char="•"/>
          </a:pPr>
          <a:r>
            <a:rPr lang="en-US" sz="2000" b="0" kern="1200" dirty="0"/>
            <a:t>Deliver care that is </a:t>
          </a:r>
          <a:r>
            <a:rPr lang="en-US" sz="2000" kern="1200" dirty="0"/>
            <a:t>accessible, culturally competent, and evidence-based</a:t>
          </a:r>
        </a:p>
      </dsp:txBody>
      <dsp:txXfrm>
        <a:off x="42" y="668427"/>
        <a:ext cx="4106368" cy="3541049"/>
      </dsp:txXfrm>
    </dsp:sp>
    <dsp:sp modelId="{B063A7B5-B619-497C-A380-309B52D8AA80}">
      <dsp:nvSpPr>
        <dsp:cNvPr id="0" name=""/>
        <dsp:cNvSpPr/>
      </dsp:nvSpPr>
      <dsp:spPr>
        <a:xfrm>
          <a:off x="4681303" y="92427"/>
          <a:ext cx="4106368"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Network Composition</a:t>
          </a:r>
          <a:endParaRPr lang="en-US" sz="2000" kern="1200"/>
        </a:p>
      </dsp:txBody>
      <dsp:txXfrm>
        <a:off x="4681303" y="92427"/>
        <a:ext cx="4106368" cy="576000"/>
      </dsp:txXfrm>
    </dsp:sp>
    <dsp:sp modelId="{07D480D5-67F5-4D24-9DDC-D65914797818}">
      <dsp:nvSpPr>
        <dsp:cNvPr id="0" name=""/>
        <dsp:cNvSpPr/>
      </dsp:nvSpPr>
      <dsp:spPr>
        <a:xfrm>
          <a:off x="4681303" y="668427"/>
          <a:ext cx="4106368" cy="354104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dirty="0"/>
            <a:t>Primary Care Providers (PCPs)</a:t>
          </a:r>
          <a:r>
            <a:rPr lang="en-US" sz="2000" b="0" kern="1200" dirty="0"/>
            <a:t> with experience in chronic condition management</a:t>
          </a:r>
          <a:endParaRPr lang="en-US" sz="2000" kern="1200" dirty="0"/>
        </a:p>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dirty="0"/>
            <a:t>Specialists</a:t>
          </a:r>
          <a:r>
            <a:rPr lang="en-US" sz="2000" b="0" kern="1200" dirty="0"/>
            <a:t> relevant to the target conditions (e.g., cardiology, endocrinology)</a:t>
          </a:r>
          <a:endParaRPr lang="en-US" sz="2000" kern="1200" dirty="0"/>
        </a:p>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a:t>Behavioral health providers</a:t>
          </a:r>
        </a:p>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dirty="0"/>
            <a:t>Ancillary providers</a:t>
          </a:r>
          <a:r>
            <a:rPr lang="en-US" sz="2000" b="0" kern="1200" dirty="0"/>
            <a:t> (labs, imaging, rehab, DME, home health)</a:t>
          </a:r>
          <a:endParaRPr lang="en-US" sz="2000" kern="1200" dirty="0"/>
        </a:p>
        <a:p>
          <a:pPr marL="228600" lvl="1" indent="-228600" algn="l" defTabSz="889000">
            <a:lnSpc>
              <a:spcPct val="90000"/>
            </a:lnSpc>
            <a:spcBef>
              <a:spcPct val="0"/>
            </a:spcBef>
            <a:spcAft>
              <a:spcPct val="15000"/>
            </a:spcAft>
            <a:buClr>
              <a:schemeClr val="accent6">
                <a:lumMod val="50000"/>
              </a:schemeClr>
            </a:buClr>
            <a:buSzPct val="80000"/>
            <a:buChar char="•"/>
          </a:pPr>
          <a:r>
            <a:rPr lang="en-US" sz="2000" kern="1200" dirty="0"/>
            <a:t>Pharmacists</a:t>
          </a:r>
          <a:r>
            <a:rPr lang="en-US" sz="2000" b="0" kern="1200" dirty="0"/>
            <a:t> and medication therapy management support</a:t>
          </a:r>
          <a:endParaRPr lang="en-US" sz="2000" kern="1200" dirty="0"/>
        </a:p>
      </dsp:txBody>
      <dsp:txXfrm>
        <a:off x="4681303" y="668427"/>
        <a:ext cx="4106368" cy="35410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180F3-9FF9-4F2D-8610-FC6EDCE08A83}">
      <dsp:nvSpPr>
        <dsp:cNvPr id="0" name=""/>
        <dsp:cNvSpPr/>
      </dsp:nvSpPr>
      <dsp:spPr>
        <a:xfrm rot="5400000">
          <a:off x="4691268" y="-1827291"/>
          <a:ext cx="969561" cy="487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Providers selected based on </a:t>
          </a:r>
          <a:r>
            <a:rPr lang="en-US" sz="1200" kern="1200" dirty="0">
              <a:latin typeface="Arial" panose="020B0604020202020204" pitchFamily="34" charset="0"/>
              <a:cs typeface="Arial" panose="020B0604020202020204" pitchFamily="34" charset="0"/>
            </a:rPr>
            <a:t>expertise with target populations</a:t>
          </a:r>
        </a:p>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Credentialing and re-credentialing per </a:t>
          </a:r>
          <a:r>
            <a:rPr lang="en-US" sz="1200" kern="1200" dirty="0">
              <a:latin typeface="Arial" panose="020B0604020202020204" pitchFamily="34" charset="0"/>
              <a:cs typeface="Arial" panose="020B0604020202020204" pitchFamily="34" charset="0"/>
            </a:rPr>
            <a:t>CMS and state standards</a:t>
          </a:r>
        </a:p>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Ongoing evaluation of provider performance and quality outcomes</a:t>
          </a:r>
          <a:endParaRPr lang="en-US" sz="1200" kern="1200" dirty="0">
            <a:latin typeface="Arial" panose="020B0604020202020204" pitchFamily="34" charset="0"/>
            <a:cs typeface="Arial" panose="020B0604020202020204" pitchFamily="34" charset="0"/>
          </a:endParaRPr>
        </a:p>
      </dsp:txBody>
      <dsp:txXfrm rot="-5400000">
        <a:off x="2740261" y="171046"/>
        <a:ext cx="4824245" cy="874901"/>
      </dsp:txXfrm>
    </dsp:sp>
    <dsp:sp modelId="{006EBD4E-11B0-4B62-8634-859D06D6EC55}">
      <dsp:nvSpPr>
        <dsp:cNvPr id="0" name=""/>
        <dsp:cNvSpPr/>
      </dsp:nvSpPr>
      <dsp:spPr>
        <a:xfrm>
          <a:off x="0" y="2519"/>
          <a:ext cx="2740261" cy="1211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Provider Selection &amp; Credentialing</a:t>
          </a:r>
        </a:p>
      </dsp:txBody>
      <dsp:txXfrm>
        <a:off x="59163" y="61682"/>
        <a:ext cx="2621935" cy="1093626"/>
      </dsp:txXfrm>
    </dsp:sp>
    <dsp:sp modelId="{93C3E26F-2C1D-4A55-BFC5-9BC35EBF3889}">
      <dsp:nvSpPr>
        <dsp:cNvPr id="0" name=""/>
        <dsp:cNvSpPr/>
      </dsp:nvSpPr>
      <dsp:spPr>
        <a:xfrm rot="5400000">
          <a:off x="4691268" y="-554741"/>
          <a:ext cx="969561" cy="487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Defined processes for </a:t>
          </a:r>
          <a:r>
            <a:rPr lang="en-US" sz="1200" kern="1200" dirty="0">
              <a:latin typeface="Arial" panose="020B0604020202020204" pitchFamily="34" charset="0"/>
              <a:cs typeface="Arial" panose="020B0604020202020204" pitchFamily="34" charset="0"/>
            </a:rPr>
            <a:t>PCP–specialist communication</a:t>
          </a:r>
        </a:p>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Use of </a:t>
          </a:r>
          <a:r>
            <a:rPr lang="en-US" sz="1200" kern="1200" dirty="0">
              <a:latin typeface="Arial" panose="020B0604020202020204" pitchFamily="34" charset="0"/>
              <a:cs typeface="Arial" panose="020B0604020202020204" pitchFamily="34" charset="0"/>
            </a:rPr>
            <a:t>care plans, referrals, and transitions of care</a:t>
          </a:r>
        </a:p>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Shared responsibility for </a:t>
          </a:r>
          <a:r>
            <a:rPr lang="en-US" sz="1200" kern="1200" dirty="0">
              <a:latin typeface="Arial" panose="020B0604020202020204" pitchFamily="34" charset="0"/>
              <a:cs typeface="Arial" panose="020B0604020202020204" pitchFamily="34" charset="0"/>
            </a:rPr>
            <a:t>timely information exchange</a:t>
          </a:r>
        </a:p>
      </dsp:txBody>
      <dsp:txXfrm rot="-5400000">
        <a:off x="2740261" y="1443596"/>
        <a:ext cx="4824245" cy="874901"/>
      </dsp:txXfrm>
    </dsp:sp>
    <dsp:sp modelId="{0D07B572-F918-42A5-9DEA-7020E6B2F075}">
      <dsp:nvSpPr>
        <dsp:cNvPr id="0" name=""/>
        <dsp:cNvSpPr/>
      </dsp:nvSpPr>
      <dsp:spPr>
        <a:xfrm>
          <a:off x="0" y="1275069"/>
          <a:ext cx="2740261" cy="1211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Care Coordination &amp; Communication</a:t>
          </a:r>
        </a:p>
      </dsp:txBody>
      <dsp:txXfrm>
        <a:off x="59163" y="1334232"/>
        <a:ext cx="2621935" cy="1093626"/>
      </dsp:txXfrm>
    </dsp:sp>
    <dsp:sp modelId="{59A12E17-E640-41AF-A241-8425DA02B3D5}">
      <dsp:nvSpPr>
        <dsp:cNvPr id="0" name=""/>
        <dsp:cNvSpPr/>
      </dsp:nvSpPr>
      <dsp:spPr>
        <a:xfrm rot="5400000">
          <a:off x="4691268" y="717808"/>
          <a:ext cx="969561" cy="487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Network meets </a:t>
          </a:r>
          <a:r>
            <a:rPr lang="en-US" sz="1200" kern="1200" dirty="0">
              <a:latin typeface="Arial" panose="020B0604020202020204" pitchFamily="34" charset="0"/>
              <a:cs typeface="Arial" panose="020B0604020202020204" pitchFamily="34" charset="0"/>
            </a:rPr>
            <a:t>time, distance, and appointment wait-time standards</a:t>
          </a:r>
        </a:p>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Access to </a:t>
          </a:r>
          <a:r>
            <a:rPr lang="en-US" sz="1200" kern="1200" dirty="0">
              <a:latin typeface="Arial" panose="020B0604020202020204" pitchFamily="34" charset="0"/>
              <a:cs typeface="Arial" panose="020B0604020202020204" pitchFamily="34" charset="0"/>
            </a:rPr>
            <a:t>after-hours care</a:t>
          </a:r>
          <a:r>
            <a:rPr lang="en-US" sz="1200" b="0" kern="1200" dirty="0">
              <a:latin typeface="Arial" panose="020B0604020202020204" pitchFamily="34" charset="0"/>
              <a:cs typeface="Arial" panose="020B0604020202020204" pitchFamily="34" charset="0"/>
            </a:rPr>
            <a:t> and urgent services</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Ensures </a:t>
          </a:r>
          <a:r>
            <a:rPr lang="en-US" sz="1200" kern="1200" dirty="0">
              <a:latin typeface="Arial" panose="020B0604020202020204" pitchFamily="34" charset="0"/>
              <a:cs typeface="Arial" panose="020B0604020202020204" pitchFamily="34" charset="0"/>
            </a:rPr>
            <a:t>continuity of care</a:t>
          </a:r>
          <a:r>
            <a:rPr lang="en-US" sz="1200" b="0" kern="1200" dirty="0">
              <a:latin typeface="Arial" panose="020B0604020202020204" pitchFamily="34" charset="0"/>
              <a:cs typeface="Arial" panose="020B0604020202020204" pitchFamily="34" charset="0"/>
            </a:rPr>
            <a:t>, especially during transitions</a:t>
          </a:r>
          <a:endParaRPr lang="en-US" sz="1200" kern="1200" dirty="0">
            <a:latin typeface="Arial" panose="020B0604020202020204" pitchFamily="34" charset="0"/>
            <a:cs typeface="Arial" panose="020B0604020202020204" pitchFamily="34" charset="0"/>
          </a:endParaRPr>
        </a:p>
      </dsp:txBody>
      <dsp:txXfrm rot="-5400000">
        <a:off x="2740261" y="2716145"/>
        <a:ext cx="4824245" cy="874901"/>
      </dsp:txXfrm>
    </dsp:sp>
    <dsp:sp modelId="{49D1B6EE-74F4-4A8E-AD19-62C99910A3E4}">
      <dsp:nvSpPr>
        <dsp:cNvPr id="0" name=""/>
        <dsp:cNvSpPr/>
      </dsp:nvSpPr>
      <dsp:spPr>
        <a:xfrm>
          <a:off x="0" y="2547619"/>
          <a:ext cx="2740261" cy="1211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Access &amp; Availability</a:t>
          </a:r>
        </a:p>
      </dsp:txBody>
      <dsp:txXfrm>
        <a:off x="59163" y="2606782"/>
        <a:ext cx="2621935" cy="1093626"/>
      </dsp:txXfrm>
    </dsp:sp>
    <dsp:sp modelId="{8D096CD0-06B1-4FFE-BCD1-0EB23A3416F1}">
      <dsp:nvSpPr>
        <dsp:cNvPr id="0" name=""/>
        <dsp:cNvSpPr/>
      </dsp:nvSpPr>
      <dsp:spPr>
        <a:xfrm rot="5400000">
          <a:off x="4691268" y="1990358"/>
          <a:ext cx="969561" cy="48715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Training on:</a:t>
          </a:r>
          <a:endParaRPr lang="en-US" sz="1200" kern="1200" dirty="0">
            <a:latin typeface="Arial" panose="020B0604020202020204" pitchFamily="34" charset="0"/>
            <a:cs typeface="Arial" panose="020B0604020202020204" pitchFamily="34" charset="0"/>
          </a:endParaRPr>
        </a:p>
        <a:p>
          <a:pPr marL="228600" lvl="2"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C-SNP Model of Care requirements</a:t>
          </a:r>
        </a:p>
        <a:p>
          <a:pPr marL="228600" lvl="2"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Chronic condition management</a:t>
          </a:r>
        </a:p>
        <a:p>
          <a:pPr marL="228600" lvl="2"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Cultural competency and health equity</a:t>
          </a:r>
        </a:p>
        <a:p>
          <a:pPr marL="114300" lvl="1" indent="-114300" algn="l" defTabSz="533400">
            <a:lnSpc>
              <a:spcPct val="90000"/>
            </a:lnSpc>
            <a:spcBef>
              <a:spcPct val="0"/>
            </a:spcBef>
            <a:spcAft>
              <a:spcPct val="15000"/>
            </a:spcAft>
            <a:buChar char="•"/>
          </a:pPr>
          <a:r>
            <a:rPr lang="en-US" sz="1200" b="0" kern="1200" dirty="0">
              <a:latin typeface="Arial" panose="020B0604020202020204" pitchFamily="34" charset="0"/>
              <a:cs typeface="Arial" panose="020B0604020202020204" pitchFamily="34" charset="0"/>
            </a:rPr>
            <a:t>Ongoing monitoring to ensure </a:t>
          </a:r>
          <a:r>
            <a:rPr lang="en-US" sz="1200" kern="1200" dirty="0">
              <a:latin typeface="Arial" panose="020B0604020202020204" pitchFamily="34" charset="0"/>
              <a:cs typeface="Arial" panose="020B0604020202020204" pitchFamily="34" charset="0"/>
            </a:rPr>
            <a:t>CMS MOC compliance</a:t>
          </a:r>
        </a:p>
      </dsp:txBody>
      <dsp:txXfrm rot="-5400000">
        <a:off x="2740261" y="3988695"/>
        <a:ext cx="4824245" cy="874901"/>
      </dsp:txXfrm>
    </dsp:sp>
    <dsp:sp modelId="{7E707EBE-2CDE-418F-8D15-8776DF9B1A5C}">
      <dsp:nvSpPr>
        <dsp:cNvPr id="0" name=""/>
        <dsp:cNvSpPr/>
      </dsp:nvSpPr>
      <dsp:spPr>
        <a:xfrm>
          <a:off x="0" y="3820169"/>
          <a:ext cx="2740261" cy="12119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Provider Training &amp; Oversight</a:t>
          </a:r>
        </a:p>
      </dsp:txBody>
      <dsp:txXfrm>
        <a:off x="59163" y="3879332"/>
        <a:ext cx="2621935" cy="10936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96BDF-83FB-49A8-9879-B6A4FBF1A07E}">
      <dsp:nvSpPr>
        <dsp:cNvPr id="0" name=""/>
        <dsp:cNvSpPr/>
      </dsp:nvSpPr>
      <dsp:spPr>
        <a:xfrm>
          <a:off x="1972670" y="855032"/>
          <a:ext cx="2001398" cy="100069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HealthTeam Advantage</a:t>
          </a:r>
        </a:p>
      </dsp:txBody>
      <dsp:txXfrm>
        <a:off x="2001979" y="884341"/>
        <a:ext cx="1942780" cy="942081"/>
      </dsp:txXfrm>
    </dsp:sp>
    <dsp:sp modelId="{21123755-369C-4D64-B70C-80BF509CF0D5}">
      <dsp:nvSpPr>
        <dsp:cNvPr id="0" name=""/>
        <dsp:cNvSpPr/>
      </dsp:nvSpPr>
      <dsp:spPr>
        <a:xfrm rot="3304878">
          <a:off x="3786145" y="2174779"/>
          <a:ext cx="659286" cy="3502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891218" y="2244828"/>
        <a:ext cx="449140" cy="210146"/>
      </dsp:txXfrm>
    </dsp:sp>
    <dsp:sp modelId="{218D97C6-16C9-450C-9F43-5EE978E6576E}">
      <dsp:nvSpPr>
        <dsp:cNvPr id="0" name=""/>
        <dsp:cNvSpPr/>
      </dsp:nvSpPr>
      <dsp:spPr>
        <a:xfrm>
          <a:off x="3376139" y="2865458"/>
          <a:ext cx="2001398" cy="100069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u="none" kern="1200" dirty="0"/>
            <a:t>Member</a:t>
          </a:r>
        </a:p>
      </dsp:txBody>
      <dsp:txXfrm>
        <a:off x="3405448" y="2894767"/>
        <a:ext cx="1942780" cy="942081"/>
      </dsp:txXfrm>
    </dsp:sp>
    <dsp:sp modelId="{BE000420-511C-4C43-8FAA-78FF9AF13235}">
      <dsp:nvSpPr>
        <dsp:cNvPr id="0" name=""/>
        <dsp:cNvSpPr/>
      </dsp:nvSpPr>
      <dsp:spPr>
        <a:xfrm rot="10812928">
          <a:off x="2692411" y="3185266"/>
          <a:ext cx="486769" cy="3502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2797484" y="3255315"/>
        <a:ext cx="276623" cy="210146"/>
      </dsp:txXfrm>
    </dsp:sp>
    <dsp:sp modelId="{FC5431B5-BB56-43F4-B022-744860B36201}">
      <dsp:nvSpPr>
        <dsp:cNvPr id="0" name=""/>
        <dsp:cNvSpPr/>
      </dsp:nvSpPr>
      <dsp:spPr>
        <a:xfrm>
          <a:off x="494054" y="2854620"/>
          <a:ext cx="2001398" cy="100069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Provider(s)</a:t>
          </a:r>
        </a:p>
      </dsp:txBody>
      <dsp:txXfrm>
        <a:off x="523363" y="2883929"/>
        <a:ext cx="1942780" cy="942081"/>
      </dsp:txXfrm>
    </dsp:sp>
    <dsp:sp modelId="{1D267A79-15E1-46B7-9BA8-56A5F4983D45}">
      <dsp:nvSpPr>
        <dsp:cNvPr id="0" name=""/>
        <dsp:cNvSpPr/>
      </dsp:nvSpPr>
      <dsp:spPr>
        <a:xfrm rot="18388887">
          <a:off x="1408888" y="2099006"/>
          <a:ext cx="691801" cy="3502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1513961" y="2169055"/>
        <a:ext cx="481655" cy="2101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60569" y="-455312"/>
          <a:ext cx="2181705" cy="3092331"/>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000" b="1" u="none" kern="1200" dirty="0">
              <a:latin typeface="Arial" panose="020B0604020202020204" pitchFamily="34" charset="0"/>
              <a:cs typeface="Arial" panose="020B0604020202020204" pitchFamily="34" charset="0"/>
            </a:rPr>
            <a:t>MOC 1: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Description of SNP Population </a:t>
          </a:r>
        </a:p>
      </dsp:txBody>
      <dsp:txXfrm rot="5400000">
        <a:off x="5256" y="1"/>
        <a:ext cx="3092331" cy="1636279"/>
      </dsp:txXfrm>
    </dsp:sp>
    <dsp:sp modelId="{B2711196-1CB7-3547-977C-7D84EB394F62}">
      <dsp:nvSpPr>
        <dsp:cNvPr id="0" name=""/>
        <dsp:cNvSpPr/>
      </dsp:nvSpPr>
      <dsp:spPr>
        <a:xfrm>
          <a:off x="3092331" y="0"/>
          <a:ext cx="3092331" cy="218170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2: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Care Coordination</a:t>
          </a:r>
        </a:p>
      </dsp:txBody>
      <dsp:txXfrm>
        <a:off x="3092331" y="0"/>
        <a:ext cx="3092331" cy="1636279"/>
      </dsp:txXfrm>
    </dsp:sp>
    <dsp:sp modelId="{F8B089AE-31A7-2347-83DB-5BEF64C27D65}">
      <dsp:nvSpPr>
        <dsp:cNvPr id="0" name=""/>
        <dsp:cNvSpPr/>
      </dsp:nvSpPr>
      <dsp:spPr>
        <a:xfrm rot="10800000">
          <a:off x="0" y="2181705"/>
          <a:ext cx="3092331" cy="218170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3: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Provider Network</a:t>
          </a:r>
        </a:p>
      </dsp:txBody>
      <dsp:txXfrm rot="10800000">
        <a:off x="0" y="2727131"/>
        <a:ext cx="3092331" cy="1636279"/>
      </dsp:txXfrm>
    </dsp:sp>
    <dsp:sp modelId="{E83BAEE9-E11C-A741-AD7C-1D8082831FD4}">
      <dsp:nvSpPr>
        <dsp:cNvPr id="0" name=""/>
        <dsp:cNvSpPr/>
      </dsp:nvSpPr>
      <dsp:spPr>
        <a:xfrm rot="5400000">
          <a:off x="3547643" y="1726392"/>
          <a:ext cx="2181705" cy="309233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4: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Quality Measurements and Performance Improvement</a:t>
          </a:r>
        </a:p>
        <a:p>
          <a:pPr marL="0" lvl="0" indent="0" algn="ctr" defTabSz="889000">
            <a:lnSpc>
              <a:spcPct val="90000"/>
            </a:lnSpc>
            <a:spcBef>
              <a:spcPct val="0"/>
            </a:spcBef>
            <a:spcAft>
              <a:spcPct val="35000"/>
            </a:spcAft>
            <a:buNone/>
          </a:pPr>
          <a:endParaRPr lang="en-US" sz="1300" kern="1200" dirty="0"/>
        </a:p>
      </dsp:txBody>
      <dsp:txXfrm rot="-5400000">
        <a:off x="3092330" y="2727131"/>
        <a:ext cx="3092331" cy="1636279"/>
      </dsp:txXfrm>
    </dsp:sp>
    <dsp:sp modelId="{265B95BB-0FBD-A046-9AD8-B3ED59AA190D}">
      <dsp:nvSpPr>
        <dsp:cNvPr id="0" name=""/>
        <dsp:cNvSpPr/>
      </dsp:nvSpPr>
      <dsp:spPr>
        <a:xfrm>
          <a:off x="2297663" y="1839810"/>
          <a:ext cx="1589334" cy="683790"/>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Model of Care</a:t>
          </a:r>
        </a:p>
      </dsp:txBody>
      <dsp:txXfrm>
        <a:off x="2331043" y="1873190"/>
        <a:ext cx="1522574" cy="617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A2668-48C0-45FD-B8BA-68EF52B3679F}">
      <dsp:nvSpPr>
        <dsp:cNvPr id="0" name=""/>
        <dsp:cNvSpPr/>
      </dsp:nvSpPr>
      <dsp:spPr>
        <a:xfrm>
          <a:off x="0" y="3099"/>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390CB9-9C1B-4B89-A23F-C56DFC2DDC49}">
      <dsp:nvSpPr>
        <dsp:cNvPr id="0" name=""/>
        <dsp:cNvSpPr/>
      </dsp:nvSpPr>
      <dsp:spPr>
        <a:xfrm>
          <a:off x="199732" y="151661"/>
          <a:ext cx="363150" cy="3631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9C6764-16EB-45BA-BA47-CD428A407C2A}">
      <dsp:nvSpPr>
        <dsp:cNvPr id="0" name=""/>
        <dsp:cNvSpPr/>
      </dsp:nvSpPr>
      <dsp:spPr>
        <a:xfrm>
          <a:off x="762616" y="3099"/>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Disease-specific education</a:t>
          </a:r>
          <a:endParaRPr lang="en-US" sz="1600" kern="1200" dirty="0">
            <a:latin typeface="Arial" panose="020B0604020202020204" pitchFamily="34" charset="0"/>
            <a:cs typeface="Arial" panose="020B0604020202020204" pitchFamily="34" charset="0"/>
          </a:endParaRPr>
        </a:p>
      </dsp:txBody>
      <dsp:txXfrm>
        <a:off x="762616" y="3099"/>
        <a:ext cx="3869255" cy="660273"/>
      </dsp:txXfrm>
    </dsp:sp>
    <dsp:sp modelId="{4FEF6550-EEAE-46F6-AD00-902960F9282E}">
      <dsp:nvSpPr>
        <dsp:cNvPr id="0" name=""/>
        <dsp:cNvSpPr/>
      </dsp:nvSpPr>
      <dsp:spPr>
        <a:xfrm>
          <a:off x="0" y="828442"/>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F89237-44E2-4F57-81E6-A527F081FFB7}">
      <dsp:nvSpPr>
        <dsp:cNvPr id="0" name=""/>
        <dsp:cNvSpPr/>
      </dsp:nvSpPr>
      <dsp:spPr>
        <a:xfrm>
          <a:off x="199732" y="977003"/>
          <a:ext cx="363150" cy="36315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46A7D9-AA52-41B2-AA66-3B042B0C54FB}">
      <dsp:nvSpPr>
        <dsp:cNvPr id="0" name=""/>
        <dsp:cNvSpPr/>
      </dsp:nvSpPr>
      <dsp:spPr>
        <a:xfrm>
          <a:off x="762616" y="828442"/>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$0 copayments for primary care provider visits and certain specialist visits</a:t>
          </a:r>
        </a:p>
      </dsp:txBody>
      <dsp:txXfrm>
        <a:off x="762616" y="828442"/>
        <a:ext cx="3869255" cy="660273"/>
      </dsp:txXfrm>
    </dsp:sp>
    <dsp:sp modelId="{9D56F160-BA80-4416-BC78-FB750594BA95}">
      <dsp:nvSpPr>
        <dsp:cNvPr id="0" name=""/>
        <dsp:cNvSpPr/>
      </dsp:nvSpPr>
      <dsp:spPr>
        <a:xfrm>
          <a:off x="0" y="1653784"/>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C58181-700A-4891-B720-01FFC4F3E892}">
      <dsp:nvSpPr>
        <dsp:cNvPr id="0" name=""/>
        <dsp:cNvSpPr/>
      </dsp:nvSpPr>
      <dsp:spPr>
        <a:xfrm>
          <a:off x="199732" y="1802346"/>
          <a:ext cx="363150" cy="3631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CACD0-3F29-4175-BEB9-0F71F5B8CD62}">
      <dsp:nvSpPr>
        <dsp:cNvPr id="0" name=""/>
        <dsp:cNvSpPr/>
      </dsp:nvSpPr>
      <dsp:spPr>
        <a:xfrm>
          <a:off x="762616" y="1653784"/>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Specially tailored formularies </a:t>
          </a:r>
          <a:br>
            <a:rPr lang="en-US" sz="1600" b="0" kern="1200" dirty="0">
              <a:latin typeface="Arial" panose="020B0604020202020204" pitchFamily="34" charset="0"/>
              <a:cs typeface="Arial" panose="020B0604020202020204" pitchFamily="34" charset="0"/>
            </a:rPr>
          </a:br>
          <a:r>
            <a:rPr lang="en-US" sz="1600" b="0" kern="1200" dirty="0">
              <a:latin typeface="Arial" panose="020B0604020202020204" pitchFamily="34" charset="0"/>
              <a:cs typeface="Arial" panose="020B0604020202020204" pitchFamily="34" charset="0"/>
            </a:rPr>
            <a:t>($0 copayments for key medications)</a:t>
          </a:r>
          <a:endParaRPr lang="en-US" sz="1600" kern="1200" dirty="0">
            <a:latin typeface="Arial" panose="020B0604020202020204" pitchFamily="34" charset="0"/>
            <a:cs typeface="Arial" panose="020B0604020202020204" pitchFamily="34" charset="0"/>
          </a:endParaRPr>
        </a:p>
      </dsp:txBody>
      <dsp:txXfrm>
        <a:off x="762616" y="1653784"/>
        <a:ext cx="3869255" cy="660273"/>
      </dsp:txXfrm>
    </dsp:sp>
    <dsp:sp modelId="{F3E1A32B-EE27-483C-8239-8EDAAFCDA067}">
      <dsp:nvSpPr>
        <dsp:cNvPr id="0" name=""/>
        <dsp:cNvSpPr/>
      </dsp:nvSpPr>
      <dsp:spPr>
        <a:xfrm>
          <a:off x="0" y="2479126"/>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598CA-29BF-4B48-A33B-17C23F2A4397}">
      <dsp:nvSpPr>
        <dsp:cNvPr id="0" name=""/>
        <dsp:cNvSpPr/>
      </dsp:nvSpPr>
      <dsp:spPr>
        <a:xfrm>
          <a:off x="199732" y="2627688"/>
          <a:ext cx="363150" cy="3631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6740A9-32D0-4A76-83B0-3F7527D0B19C}">
      <dsp:nvSpPr>
        <dsp:cNvPr id="0" name=""/>
        <dsp:cNvSpPr/>
      </dsp:nvSpPr>
      <dsp:spPr>
        <a:xfrm>
          <a:off x="762616" y="2479126"/>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Care plans directed by local expert physicians</a:t>
          </a:r>
          <a:endParaRPr lang="en-US" sz="1600" kern="1200" dirty="0">
            <a:latin typeface="Arial" panose="020B0604020202020204" pitchFamily="34" charset="0"/>
            <a:cs typeface="Arial" panose="020B0604020202020204" pitchFamily="34" charset="0"/>
          </a:endParaRPr>
        </a:p>
      </dsp:txBody>
      <dsp:txXfrm>
        <a:off x="762616" y="2479126"/>
        <a:ext cx="3869255" cy="660273"/>
      </dsp:txXfrm>
    </dsp:sp>
    <dsp:sp modelId="{009BD958-7A22-4477-8F07-C72D0F28FDF0}">
      <dsp:nvSpPr>
        <dsp:cNvPr id="0" name=""/>
        <dsp:cNvSpPr/>
      </dsp:nvSpPr>
      <dsp:spPr>
        <a:xfrm>
          <a:off x="0" y="3304469"/>
          <a:ext cx="4631872" cy="6602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A821C-5ADB-433F-BD83-E3AD2699AAF6}">
      <dsp:nvSpPr>
        <dsp:cNvPr id="0" name=""/>
        <dsp:cNvSpPr/>
      </dsp:nvSpPr>
      <dsp:spPr>
        <a:xfrm>
          <a:off x="199732" y="3453030"/>
          <a:ext cx="363150" cy="3631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B9C1BB-FE30-4FC7-8868-7F4D8C57259A}">
      <dsp:nvSpPr>
        <dsp:cNvPr id="0" name=""/>
        <dsp:cNvSpPr/>
      </dsp:nvSpPr>
      <dsp:spPr>
        <a:xfrm>
          <a:off x="762616" y="3304469"/>
          <a:ext cx="3869255" cy="66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79" tIns="69879" rIns="69879" bIns="69879"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Latest technologic advances to improve monitoring and compliance</a:t>
          </a:r>
          <a:endParaRPr lang="en-US" sz="1600" kern="1200" dirty="0">
            <a:latin typeface="Arial" panose="020B0604020202020204" pitchFamily="34" charset="0"/>
            <a:cs typeface="Arial" panose="020B0604020202020204" pitchFamily="34" charset="0"/>
          </a:endParaRPr>
        </a:p>
      </dsp:txBody>
      <dsp:txXfrm>
        <a:off x="762616" y="3304469"/>
        <a:ext cx="3869255" cy="660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302509" y="-297811"/>
          <a:ext cx="2167989" cy="276361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000" b="1" u="none" kern="1200" dirty="0">
              <a:latin typeface="Arial" panose="020B0604020202020204" pitchFamily="34" charset="0"/>
              <a:cs typeface="Arial" panose="020B0604020202020204" pitchFamily="34" charset="0"/>
            </a:rPr>
            <a:t>MOC 1: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Description of SNP Population </a:t>
          </a:r>
        </a:p>
      </dsp:txBody>
      <dsp:txXfrm rot="5400000">
        <a:off x="4697" y="1"/>
        <a:ext cx="2763611" cy="1625991"/>
      </dsp:txXfrm>
    </dsp:sp>
    <dsp:sp modelId="{B2711196-1CB7-3547-977C-7D84EB394F62}">
      <dsp:nvSpPr>
        <dsp:cNvPr id="0" name=""/>
        <dsp:cNvSpPr/>
      </dsp:nvSpPr>
      <dsp:spPr>
        <a:xfrm>
          <a:off x="2763611" y="0"/>
          <a:ext cx="2763611" cy="2167989"/>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2: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Care Coordination</a:t>
          </a:r>
        </a:p>
      </dsp:txBody>
      <dsp:txXfrm>
        <a:off x="2763611" y="0"/>
        <a:ext cx="2763611" cy="1625991"/>
      </dsp:txXfrm>
    </dsp:sp>
    <dsp:sp modelId="{F8B089AE-31A7-2347-83DB-5BEF64C27D65}">
      <dsp:nvSpPr>
        <dsp:cNvPr id="0" name=""/>
        <dsp:cNvSpPr/>
      </dsp:nvSpPr>
      <dsp:spPr>
        <a:xfrm rot="10800000">
          <a:off x="0" y="2167989"/>
          <a:ext cx="2763611" cy="2167989"/>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3: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Provider Network</a:t>
          </a:r>
        </a:p>
      </dsp:txBody>
      <dsp:txXfrm rot="10800000">
        <a:off x="0" y="2709986"/>
        <a:ext cx="2763611" cy="1625991"/>
      </dsp:txXfrm>
    </dsp:sp>
    <dsp:sp modelId="{E83BAEE9-E11C-A741-AD7C-1D8082831FD4}">
      <dsp:nvSpPr>
        <dsp:cNvPr id="0" name=""/>
        <dsp:cNvSpPr/>
      </dsp:nvSpPr>
      <dsp:spPr>
        <a:xfrm rot="5400000">
          <a:off x="3061422" y="1870178"/>
          <a:ext cx="2167989" cy="2763611"/>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4: </a:t>
          </a:r>
          <a:br>
            <a:rPr lang="en-US" sz="2000" b="1" u="none" kern="1200" dirty="0">
              <a:latin typeface="Arial" panose="020B0604020202020204" pitchFamily="34" charset="0"/>
              <a:cs typeface="Arial" panose="020B0604020202020204" pitchFamily="34" charset="0"/>
            </a:rPr>
          </a:br>
          <a:r>
            <a:rPr lang="en-US" sz="1800" b="1" u="none" kern="1200" dirty="0">
              <a:latin typeface="Arial" panose="020B0604020202020204" pitchFamily="34" charset="0"/>
              <a:cs typeface="Arial" panose="020B0604020202020204" pitchFamily="34" charset="0"/>
            </a:rPr>
            <a:t>Quality Measurements and Performance Improvement</a:t>
          </a:r>
        </a:p>
        <a:p>
          <a:pPr marL="0" lvl="0" indent="0" algn="ctr" defTabSz="889000">
            <a:lnSpc>
              <a:spcPct val="90000"/>
            </a:lnSpc>
            <a:spcBef>
              <a:spcPct val="0"/>
            </a:spcBef>
            <a:spcAft>
              <a:spcPct val="35000"/>
            </a:spcAft>
            <a:buNone/>
          </a:pPr>
          <a:endParaRPr lang="en-US" sz="1300" kern="1200" dirty="0"/>
        </a:p>
      </dsp:txBody>
      <dsp:txXfrm rot="-5400000">
        <a:off x="2763610" y="2709986"/>
        <a:ext cx="2763611" cy="1625991"/>
      </dsp:txXfrm>
    </dsp:sp>
    <dsp:sp modelId="{265B95BB-0FBD-A046-9AD8-B3ED59AA190D}">
      <dsp:nvSpPr>
        <dsp:cNvPr id="0" name=""/>
        <dsp:cNvSpPr/>
      </dsp:nvSpPr>
      <dsp:spPr>
        <a:xfrm>
          <a:off x="2053418" y="1828243"/>
          <a:ext cx="1420385" cy="679491"/>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Model of Care</a:t>
          </a:r>
        </a:p>
      </dsp:txBody>
      <dsp:txXfrm>
        <a:off x="2086588" y="1861413"/>
        <a:ext cx="1354045" cy="6131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000" b="1" u="none" kern="1200" dirty="0">
              <a:latin typeface="Arial" panose="020B0604020202020204" pitchFamily="34" charset="0"/>
              <a:cs typeface="Arial" panose="020B0604020202020204" pitchFamily="34" charset="0"/>
            </a:rPr>
            <a:t>MOC 1: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2: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3: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latin typeface="Arial" panose="020B0604020202020204" pitchFamily="34" charset="0"/>
              <a:cs typeface="Arial" panose="020B0604020202020204" pitchFamily="34" charset="0"/>
            </a:rPr>
            <a:t>MOC 4: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Model of Care</a:t>
          </a:r>
        </a:p>
      </dsp:txBody>
      <dsp:txXfrm>
        <a:off x="2431172" y="1955640"/>
        <a:ext cx="1587881" cy="6441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BCF3A-18F9-459C-955D-952039CC5EA4}">
      <dsp:nvSpPr>
        <dsp:cNvPr id="0" name=""/>
        <dsp:cNvSpPr/>
      </dsp:nvSpPr>
      <dsp:spPr>
        <a:xfrm>
          <a:off x="0" y="80521"/>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HTA’s C-SNP targets Medicare beneficiaries with </a:t>
          </a:r>
          <a:r>
            <a:rPr lang="en-US" sz="1500" b="1" kern="1200" dirty="0"/>
            <a:t>diabetes, chronic heart failure (CHF), and/or cardiovascular disorders (CVD)</a:t>
          </a:r>
          <a:endParaRPr lang="en-US" sz="1500" kern="1200" dirty="0"/>
        </a:p>
      </dsp:txBody>
      <dsp:txXfrm>
        <a:off x="29088" y="109609"/>
        <a:ext cx="10102009" cy="537701"/>
      </dsp:txXfrm>
    </dsp:sp>
    <dsp:sp modelId="{39B7395A-417F-4C7F-9D6F-DE5F6B0F591B}">
      <dsp:nvSpPr>
        <dsp:cNvPr id="0" name=""/>
        <dsp:cNvSpPr/>
      </dsp:nvSpPr>
      <dsp:spPr>
        <a:xfrm>
          <a:off x="0" y="719598"/>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Cardiovascular disorders include</a:t>
          </a:r>
          <a:r>
            <a:rPr lang="en-US" sz="1500" kern="1200" dirty="0"/>
            <a:t> cardiac arrhythmias, coronary artery disease, peripheral vascular disease, and chronic venous thromboembolic disorders</a:t>
          </a:r>
        </a:p>
      </dsp:txBody>
      <dsp:txXfrm>
        <a:off x="29088" y="748686"/>
        <a:ext cx="10102009" cy="537701"/>
      </dsp:txXfrm>
    </dsp:sp>
    <dsp:sp modelId="{BA43BE69-FD30-41A7-A9CD-57287174D626}">
      <dsp:nvSpPr>
        <dsp:cNvPr id="0" name=""/>
        <dsp:cNvSpPr/>
      </dsp:nvSpPr>
      <dsp:spPr>
        <a:xfrm>
          <a:off x="0" y="1358675"/>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Eligible members must be </a:t>
          </a:r>
          <a:r>
            <a:rPr lang="en-US" sz="1500" b="1" kern="1200" dirty="0"/>
            <a:t>entitled to Medicare Part A and enrolled in Part B</a:t>
          </a:r>
          <a:r>
            <a:rPr lang="en-US" sz="1500" kern="1200" dirty="0"/>
            <a:t> and meet </a:t>
          </a:r>
          <a:r>
            <a:rPr lang="en-US" sz="1500" b="1" kern="1200" dirty="0"/>
            <a:t>Medicare Advantage eligibility requirements</a:t>
          </a:r>
          <a:endParaRPr lang="en-US" sz="1500" kern="1200" dirty="0"/>
        </a:p>
      </dsp:txBody>
      <dsp:txXfrm>
        <a:off x="29088" y="1387763"/>
        <a:ext cx="10102009" cy="537701"/>
      </dsp:txXfrm>
    </dsp:sp>
    <dsp:sp modelId="{71D91EF0-DD8B-4B92-B32B-B2D0FD0E8BA6}">
      <dsp:nvSpPr>
        <dsp:cNvPr id="0" name=""/>
        <dsp:cNvSpPr/>
      </dsp:nvSpPr>
      <dsp:spPr>
        <a:xfrm>
          <a:off x="0" y="1997753"/>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Members must have a </a:t>
          </a:r>
          <a:r>
            <a:rPr lang="en-US" sz="1500" b="1" kern="1200"/>
            <a:t>verified qualifying diagnosis</a:t>
          </a:r>
          <a:r>
            <a:rPr lang="en-US" sz="1500" kern="1200"/>
            <a:t> to enroll</a:t>
          </a:r>
        </a:p>
      </dsp:txBody>
      <dsp:txXfrm>
        <a:off x="29088" y="2026841"/>
        <a:ext cx="10102009" cy="537701"/>
      </dsp:txXfrm>
    </dsp:sp>
    <dsp:sp modelId="{128BC031-5788-4B64-9C80-0447F3C4715E}">
      <dsp:nvSpPr>
        <dsp:cNvPr id="0" name=""/>
        <dsp:cNvSpPr/>
      </dsp:nvSpPr>
      <dsp:spPr>
        <a:xfrm>
          <a:off x="0" y="2636830"/>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HTA’s C-SNP </a:t>
          </a:r>
          <a:r>
            <a:rPr lang="en-US" sz="1500" b="1" kern="1200" dirty="0"/>
            <a:t>operates in seven Piedmont Triad North Carolina counties</a:t>
          </a:r>
          <a:r>
            <a:rPr lang="en-US" sz="1500" kern="1200" dirty="0"/>
            <a:t> (as CMS-approved)</a:t>
          </a:r>
        </a:p>
      </dsp:txBody>
      <dsp:txXfrm>
        <a:off x="29088" y="2665918"/>
        <a:ext cx="10102009" cy="537701"/>
      </dsp:txXfrm>
    </dsp:sp>
    <dsp:sp modelId="{B32AFFFF-A674-441A-87B9-739351B5A4A7}">
      <dsp:nvSpPr>
        <dsp:cNvPr id="0" name=""/>
        <dsp:cNvSpPr/>
      </dsp:nvSpPr>
      <dsp:spPr>
        <a:xfrm>
          <a:off x="0" y="3275908"/>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Population is characterized by </a:t>
          </a:r>
          <a:r>
            <a:rPr lang="en-US" sz="1500" b="1" kern="1200"/>
            <a:t>complex chronic conditions</a:t>
          </a:r>
          <a:r>
            <a:rPr lang="en-US" sz="1500" kern="1200"/>
            <a:t> requiring coordinated, specialized care</a:t>
          </a:r>
        </a:p>
      </dsp:txBody>
      <dsp:txXfrm>
        <a:off x="29088" y="3304996"/>
        <a:ext cx="10102009" cy="537701"/>
      </dsp:txXfrm>
    </dsp:sp>
    <dsp:sp modelId="{996B458D-FDB0-4F12-97E0-64640D8A2D17}">
      <dsp:nvSpPr>
        <dsp:cNvPr id="0" name=""/>
        <dsp:cNvSpPr/>
      </dsp:nvSpPr>
      <dsp:spPr>
        <a:xfrm>
          <a:off x="0" y="3914985"/>
          <a:ext cx="10160185" cy="5958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Defined eligibility criteria guide the plan’s </a:t>
          </a:r>
          <a:r>
            <a:rPr lang="en-US" sz="1500" b="1" kern="1200"/>
            <a:t>care coordination, provider network, and quality improvement strategies</a:t>
          </a:r>
          <a:endParaRPr lang="en-US" sz="1500" kern="1200"/>
        </a:p>
      </dsp:txBody>
      <dsp:txXfrm>
        <a:off x="29088" y="3944073"/>
        <a:ext cx="10102009" cy="5377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000" b="1" u="none" kern="1200" dirty="0">
              <a:latin typeface="Arial" panose="020B0604020202020204" pitchFamily="34" charset="0"/>
              <a:cs typeface="Arial" panose="020B0604020202020204" pitchFamily="34" charset="0"/>
            </a:rPr>
            <a:t>MOC 1: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2: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3: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latin typeface="Arial" panose="020B0604020202020204" pitchFamily="34" charset="0"/>
              <a:cs typeface="Arial" panose="020B0604020202020204" pitchFamily="34" charset="0"/>
            </a:rPr>
            <a:t>MOC 4: </a:t>
          </a:r>
          <a:br>
            <a:rPr lang="en-US" sz="2000" b="1" u="none" kern="1200" dirty="0">
              <a:latin typeface="Arial" panose="020B0604020202020204" pitchFamily="34" charset="0"/>
              <a:cs typeface="Arial" panose="020B0604020202020204" pitchFamily="34" charset="0"/>
            </a:rPr>
          </a:br>
          <a:r>
            <a:rPr lang="en-US" sz="2000" b="1" u="none" kern="1200" dirty="0">
              <a:latin typeface="Arial" panose="020B0604020202020204" pitchFamily="34" charset="0"/>
              <a:cs typeface="Arial" panose="020B0604020202020204" pitchFamily="34" charset="0"/>
            </a:rPr>
            <a:t>Quality Measurements and Performance Improvement</a:t>
          </a:r>
        </a:p>
        <a:p>
          <a:pPr marL="0" lvl="0" indent="0" algn="ctr" defTabSz="8890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Model of Care</a:t>
          </a:r>
        </a:p>
      </dsp:txBody>
      <dsp:txXfrm>
        <a:off x="2431172" y="1955640"/>
        <a:ext cx="1587881" cy="6441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B7CA2-40D3-CB4A-8222-653454D31C91}">
      <dsp:nvSpPr>
        <dsp:cNvPr id="0" name=""/>
        <dsp:cNvSpPr/>
      </dsp:nvSpPr>
      <dsp:spPr>
        <a:xfrm>
          <a:off x="3646237" y="1352909"/>
          <a:ext cx="223861" cy="980727"/>
        </a:xfrm>
        <a:custGeom>
          <a:avLst/>
          <a:gdLst/>
          <a:ahLst/>
          <a:cxnLst/>
          <a:rect l="0" t="0" r="0" b="0"/>
          <a:pathLst>
            <a:path>
              <a:moveTo>
                <a:pt x="0" y="0"/>
              </a:moveTo>
              <a:lnTo>
                <a:pt x="0" y="980727"/>
              </a:lnTo>
              <a:lnTo>
                <a:pt x="223861" y="980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6E2835-42A3-4EC8-B2A9-15B94690033A}">
      <dsp:nvSpPr>
        <dsp:cNvPr id="0" name=""/>
        <dsp:cNvSpPr/>
      </dsp:nvSpPr>
      <dsp:spPr>
        <a:xfrm>
          <a:off x="3422375" y="1352909"/>
          <a:ext cx="223861" cy="980727"/>
        </a:xfrm>
        <a:custGeom>
          <a:avLst/>
          <a:gdLst/>
          <a:ahLst/>
          <a:cxnLst/>
          <a:rect l="0" t="0" r="0" b="0"/>
          <a:pathLst>
            <a:path>
              <a:moveTo>
                <a:pt x="223861" y="0"/>
              </a:moveTo>
              <a:lnTo>
                <a:pt x="223861" y="980727"/>
              </a:lnTo>
              <a:lnTo>
                <a:pt x="0" y="980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341DED-9FA7-4FB9-977B-1C3D5E0C972E}">
      <dsp:nvSpPr>
        <dsp:cNvPr id="0" name=""/>
        <dsp:cNvSpPr/>
      </dsp:nvSpPr>
      <dsp:spPr>
        <a:xfrm>
          <a:off x="3646237" y="1352909"/>
          <a:ext cx="2579739" cy="1961454"/>
        </a:xfrm>
        <a:custGeom>
          <a:avLst/>
          <a:gdLst/>
          <a:ahLst/>
          <a:cxnLst/>
          <a:rect l="0" t="0" r="0" b="0"/>
          <a:pathLst>
            <a:path>
              <a:moveTo>
                <a:pt x="0" y="0"/>
              </a:moveTo>
              <a:lnTo>
                <a:pt x="0" y="1737593"/>
              </a:lnTo>
              <a:lnTo>
                <a:pt x="2579739" y="1737593"/>
              </a:lnTo>
              <a:lnTo>
                <a:pt x="2579739" y="1961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81BDB-7581-457B-8290-37133474DD0C}">
      <dsp:nvSpPr>
        <dsp:cNvPr id="0" name=""/>
        <dsp:cNvSpPr/>
      </dsp:nvSpPr>
      <dsp:spPr>
        <a:xfrm>
          <a:off x="3600517" y="1352909"/>
          <a:ext cx="91440" cy="1961454"/>
        </a:xfrm>
        <a:custGeom>
          <a:avLst/>
          <a:gdLst/>
          <a:ahLst/>
          <a:cxnLst/>
          <a:rect l="0" t="0" r="0" b="0"/>
          <a:pathLst>
            <a:path>
              <a:moveTo>
                <a:pt x="45720" y="0"/>
              </a:moveTo>
              <a:lnTo>
                <a:pt x="45720" y="1961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C7E14-6C3A-41EE-9874-FAACE783711A}">
      <dsp:nvSpPr>
        <dsp:cNvPr id="0" name=""/>
        <dsp:cNvSpPr/>
      </dsp:nvSpPr>
      <dsp:spPr>
        <a:xfrm>
          <a:off x="1066497" y="1352909"/>
          <a:ext cx="2579739" cy="1961454"/>
        </a:xfrm>
        <a:custGeom>
          <a:avLst/>
          <a:gdLst/>
          <a:ahLst/>
          <a:cxnLst/>
          <a:rect l="0" t="0" r="0" b="0"/>
          <a:pathLst>
            <a:path>
              <a:moveTo>
                <a:pt x="2579739" y="0"/>
              </a:moveTo>
              <a:lnTo>
                <a:pt x="2579739" y="1737593"/>
              </a:lnTo>
              <a:lnTo>
                <a:pt x="0" y="1737593"/>
              </a:lnTo>
              <a:lnTo>
                <a:pt x="0" y="1961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0E199-D737-4F37-BC73-06F05F451611}">
      <dsp:nvSpPr>
        <dsp:cNvPr id="0" name=""/>
        <dsp:cNvSpPr/>
      </dsp:nvSpPr>
      <dsp:spPr>
        <a:xfrm>
          <a:off x="2580228" y="286901"/>
          <a:ext cx="2132016" cy="1066008"/>
        </a:xfrm>
        <a:prstGeom prst="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Enrolled Member </a:t>
          </a:r>
        </a:p>
      </dsp:txBody>
      <dsp:txXfrm>
        <a:off x="2580228" y="286901"/>
        <a:ext cx="2132016" cy="1066008"/>
      </dsp:txXfrm>
    </dsp:sp>
    <dsp:sp modelId="{A9981182-8147-4B46-A0F2-60007E4FC906}">
      <dsp:nvSpPr>
        <dsp:cNvPr id="0" name=""/>
        <dsp:cNvSpPr/>
      </dsp:nvSpPr>
      <dsp:spPr>
        <a:xfrm>
          <a:off x="489" y="3314363"/>
          <a:ext cx="2132016" cy="1066008"/>
        </a:xfrm>
        <a:prstGeom prst="rect">
          <a:avLst/>
        </a:prstGeom>
        <a:solidFill>
          <a:srgbClr val="411247">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Low Risk</a:t>
          </a:r>
        </a:p>
      </dsp:txBody>
      <dsp:txXfrm>
        <a:off x="489" y="3314363"/>
        <a:ext cx="2132016" cy="1066008"/>
      </dsp:txXfrm>
    </dsp:sp>
    <dsp:sp modelId="{1BCCBB35-8FA9-4F53-A2EE-DE4CA6A2F660}">
      <dsp:nvSpPr>
        <dsp:cNvPr id="0" name=""/>
        <dsp:cNvSpPr/>
      </dsp:nvSpPr>
      <dsp:spPr>
        <a:xfrm>
          <a:off x="2580228" y="3314363"/>
          <a:ext cx="2132016" cy="1066008"/>
        </a:xfrm>
        <a:prstGeom prst="rect">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Medium Risk</a:t>
          </a:r>
        </a:p>
      </dsp:txBody>
      <dsp:txXfrm>
        <a:off x="2580228" y="3314363"/>
        <a:ext cx="2132016" cy="1066008"/>
      </dsp:txXfrm>
    </dsp:sp>
    <dsp:sp modelId="{DF8AF796-1809-479C-9E2A-265490028FE3}">
      <dsp:nvSpPr>
        <dsp:cNvPr id="0" name=""/>
        <dsp:cNvSpPr/>
      </dsp:nvSpPr>
      <dsp:spPr>
        <a:xfrm>
          <a:off x="5159968" y="3314363"/>
          <a:ext cx="2132016" cy="1066008"/>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High Risk (Most Vulnerable)</a:t>
          </a:r>
        </a:p>
      </dsp:txBody>
      <dsp:txXfrm>
        <a:off x="5159968" y="3314363"/>
        <a:ext cx="2132016" cy="1066008"/>
      </dsp:txXfrm>
    </dsp:sp>
    <dsp:sp modelId="{393625DF-D5D1-4170-9BC9-4F511697FBA6}">
      <dsp:nvSpPr>
        <dsp:cNvPr id="0" name=""/>
        <dsp:cNvSpPr/>
      </dsp:nvSpPr>
      <dsp:spPr>
        <a:xfrm>
          <a:off x="1290359" y="1800632"/>
          <a:ext cx="2132016" cy="1066008"/>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Comprehensive Health Risk Assessment</a:t>
          </a:r>
        </a:p>
      </dsp:txBody>
      <dsp:txXfrm>
        <a:off x="1290359" y="1800632"/>
        <a:ext cx="2132016" cy="1066008"/>
      </dsp:txXfrm>
    </dsp:sp>
    <dsp:sp modelId="{6083E1A4-CD52-A940-84D2-5362D00BD6F2}">
      <dsp:nvSpPr>
        <dsp:cNvPr id="0" name=""/>
        <dsp:cNvSpPr/>
      </dsp:nvSpPr>
      <dsp:spPr>
        <a:xfrm>
          <a:off x="3870098" y="1800632"/>
          <a:ext cx="2132016" cy="1066008"/>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Utilization and Analytic Data</a:t>
          </a:r>
        </a:p>
      </dsp:txBody>
      <dsp:txXfrm>
        <a:off x="3870098" y="1800632"/>
        <a:ext cx="2132016" cy="1066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40094" y="0"/>
          <a:ext cx="6454826" cy="4920916"/>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85822" y="1518279"/>
          <a:ext cx="2444291" cy="1968366"/>
        </a:xfrm>
        <a:prstGeom prst="round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Health Risk Assessment Tool </a:t>
          </a:r>
        </a:p>
        <a:p>
          <a:pPr marL="0" lvl="0" indent="0" algn="ctr" defTabSz="1066800">
            <a:lnSpc>
              <a:spcPct val="90000"/>
            </a:lnSpc>
            <a:spcBef>
              <a:spcPct val="0"/>
            </a:spcBef>
            <a:spcAft>
              <a:spcPct val="35000"/>
            </a:spcAft>
            <a:buNone/>
          </a:pPr>
          <a:r>
            <a:rPr lang="en-US" sz="2400" kern="1200" dirty="0"/>
            <a:t>(HRAT)</a:t>
          </a:r>
        </a:p>
      </dsp:txBody>
      <dsp:txXfrm>
        <a:off x="181910" y="1614367"/>
        <a:ext cx="2252115" cy="1776190"/>
      </dsp:txXfrm>
    </dsp:sp>
    <dsp:sp modelId="{68583DAD-DD0A-4EF7-8639-B4DAA379B391}">
      <dsp:nvSpPr>
        <dsp:cNvPr id="0" name=""/>
        <dsp:cNvSpPr/>
      </dsp:nvSpPr>
      <dsp:spPr>
        <a:xfrm>
          <a:off x="2611953" y="621806"/>
          <a:ext cx="2444291" cy="1968366"/>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Individualized Care Plan</a:t>
          </a:r>
        </a:p>
      </dsp:txBody>
      <dsp:txXfrm>
        <a:off x="2708041" y="717894"/>
        <a:ext cx="2252115" cy="1776190"/>
      </dsp:txXfrm>
    </dsp:sp>
    <dsp:sp modelId="{B3985B02-413D-4ED3-AA4C-6BC2F107D14F}">
      <dsp:nvSpPr>
        <dsp:cNvPr id="0" name=""/>
        <dsp:cNvSpPr/>
      </dsp:nvSpPr>
      <dsp:spPr>
        <a:xfrm>
          <a:off x="5141465" y="1476274"/>
          <a:ext cx="2444291" cy="196836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Interdisciplinary Care Team</a:t>
          </a:r>
        </a:p>
      </dsp:txBody>
      <dsp:txXfrm>
        <a:off x="5237553" y="1572362"/>
        <a:ext cx="2252115" cy="17761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AD44-DC7A-40B2-939C-0893734C6C2C}">
      <dsp:nvSpPr>
        <dsp:cNvPr id="0" name=""/>
        <dsp:cNvSpPr/>
      </dsp:nvSpPr>
      <dsp:spPr>
        <a:xfrm>
          <a:off x="1808328" y="0"/>
          <a:ext cx="1808328" cy="1446055"/>
        </a:xfrm>
        <a:prstGeom prst="trapezoid">
          <a:avLst>
            <a:gd name="adj" fmla="val 62526"/>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solidFill>
              <a:schemeClr val="bg1"/>
            </a:solidFill>
          </a:endParaRPr>
        </a:p>
        <a:p>
          <a:pPr marL="0" lvl="0" indent="0" algn="ctr" defTabSz="1244600">
            <a:lnSpc>
              <a:spcPct val="90000"/>
            </a:lnSpc>
            <a:spcBef>
              <a:spcPct val="0"/>
            </a:spcBef>
            <a:spcAft>
              <a:spcPct val="35000"/>
            </a:spcAft>
            <a:buNone/>
          </a:pPr>
          <a:r>
            <a:rPr lang="en-US" sz="2800" b="1" kern="1200" dirty="0">
              <a:solidFill>
                <a:schemeClr val="tx1">
                  <a:lumMod val="65000"/>
                  <a:lumOff val="35000"/>
                </a:schemeClr>
              </a:solidFill>
            </a:rPr>
            <a:t>High </a:t>
          </a:r>
        </a:p>
        <a:p>
          <a:pPr marL="0" lvl="0" indent="0" algn="ctr" defTabSz="1244600">
            <a:lnSpc>
              <a:spcPct val="90000"/>
            </a:lnSpc>
            <a:spcBef>
              <a:spcPct val="0"/>
            </a:spcBef>
            <a:spcAft>
              <a:spcPct val="35000"/>
            </a:spcAft>
            <a:buNone/>
          </a:pPr>
          <a:r>
            <a:rPr lang="en-US" sz="2800" b="1" kern="1200" dirty="0">
              <a:solidFill>
                <a:schemeClr val="tx1">
                  <a:lumMod val="65000"/>
                  <a:lumOff val="35000"/>
                </a:schemeClr>
              </a:solidFill>
            </a:rPr>
            <a:t>Risk</a:t>
          </a:r>
        </a:p>
      </dsp:txBody>
      <dsp:txXfrm>
        <a:off x="1808328" y="0"/>
        <a:ext cx="1808328" cy="1446055"/>
      </dsp:txXfrm>
    </dsp:sp>
    <dsp:sp modelId="{F77D3F8D-F77E-46AE-9697-43BDBCCFDFF9}">
      <dsp:nvSpPr>
        <dsp:cNvPr id="0" name=""/>
        <dsp:cNvSpPr/>
      </dsp:nvSpPr>
      <dsp:spPr>
        <a:xfrm>
          <a:off x="904164" y="1446055"/>
          <a:ext cx="3616656" cy="1446055"/>
        </a:xfrm>
        <a:prstGeom prst="trapezoid">
          <a:avLst>
            <a:gd name="adj" fmla="val 62526"/>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65000"/>
                  <a:lumOff val="35000"/>
                </a:schemeClr>
              </a:solidFill>
            </a:rPr>
            <a:t>Moderate Risk</a:t>
          </a:r>
        </a:p>
      </dsp:txBody>
      <dsp:txXfrm>
        <a:off x="1537079" y="1446055"/>
        <a:ext cx="2350826" cy="1446055"/>
      </dsp:txXfrm>
    </dsp:sp>
    <dsp:sp modelId="{D9EB5C07-7D0F-4C9B-8A17-540D03F7E41B}">
      <dsp:nvSpPr>
        <dsp:cNvPr id="0" name=""/>
        <dsp:cNvSpPr/>
      </dsp:nvSpPr>
      <dsp:spPr>
        <a:xfrm>
          <a:off x="0" y="2892110"/>
          <a:ext cx="5424984" cy="1446055"/>
        </a:xfrm>
        <a:prstGeom prst="trapezoid">
          <a:avLst>
            <a:gd name="adj" fmla="val 62526"/>
          </a:avLst>
        </a:prstGeom>
        <a:solidFill>
          <a:schemeClr val="accent6">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65000"/>
                  <a:lumOff val="35000"/>
                </a:schemeClr>
              </a:solidFill>
            </a:rPr>
            <a:t>Low Risk</a:t>
          </a:r>
        </a:p>
      </dsp:txBody>
      <dsp:txXfrm>
        <a:off x="949372" y="2892110"/>
        <a:ext cx="3526240" cy="14460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B2EB73-9C40-DA49-A517-F0B27D9D58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2E23BC8-39B9-184B-B6A7-E76D9438A9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CD66E-0F1A-9C46-8F10-2D37439CA772}" type="datetimeFigureOut">
              <a:rPr lang="en-US" smtClean="0"/>
              <a:t>3/19/2026</a:t>
            </a:fld>
            <a:endParaRPr lang="en-US" dirty="0"/>
          </a:p>
        </p:txBody>
      </p:sp>
      <p:sp>
        <p:nvSpPr>
          <p:cNvPr id="4" name="Footer Placeholder 3">
            <a:extLst>
              <a:ext uri="{FF2B5EF4-FFF2-40B4-BE49-F238E27FC236}">
                <a16:creationId xmlns:a16="http://schemas.microsoft.com/office/drawing/2014/main" id="{EB1744BD-70F9-3044-9A82-77DBA77F6D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3D08BE6-CB3D-E041-A086-E1F1D3EDDC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DFAF1B-A105-D741-869F-AF28EA47AC3E}" type="slidenum">
              <a:rPr lang="en-US" smtClean="0"/>
              <a:t>‹#›</a:t>
            </a:fld>
            <a:endParaRPr lang="en-US" dirty="0"/>
          </a:p>
        </p:txBody>
      </p:sp>
    </p:spTree>
    <p:extLst>
      <p:ext uri="{BB962C8B-B14F-4D97-AF65-F5344CB8AC3E}">
        <p14:creationId xmlns:p14="http://schemas.microsoft.com/office/powerpoint/2010/main" val="3382128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EE71E-474D-B54E-83E7-DA19F7E080B7}" type="datetimeFigureOut">
              <a:rPr lang="en-US" smtClean="0"/>
              <a:t>3/19/2026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87A43-4421-8147-9971-B7604BF84FE2}" type="slidenum">
              <a:rPr lang="en-US" smtClean="0"/>
              <a:t>‹#›</a:t>
            </a:fld>
            <a:endParaRPr lang="en-US" dirty="0"/>
          </a:p>
        </p:txBody>
      </p:sp>
    </p:spTree>
    <p:extLst>
      <p:ext uri="{BB962C8B-B14F-4D97-AF65-F5344CB8AC3E}">
        <p14:creationId xmlns:p14="http://schemas.microsoft.com/office/powerpoint/2010/main" val="14522291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jacc.org/doi/10.1016/j.jacc.2021.12.01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taking time to review the training material on the HealthTeam Advantage Chronic Special Needs Plan Model of Care. </a:t>
            </a:r>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a:t>
            </a:fld>
            <a:endParaRPr lang="en-US" dirty="0"/>
          </a:p>
        </p:txBody>
      </p:sp>
    </p:spTree>
    <p:extLst>
      <p:ext uri="{BB962C8B-B14F-4D97-AF65-F5344CB8AC3E}">
        <p14:creationId xmlns:p14="http://schemas.microsoft.com/office/powerpoint/2010/main" val="268230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Special Needs Plans are required to conduct initial and then annual Model of Care training for both in-network and out-of-network providers who see CSNP members on a routine basis. The plan is required to document evidence that the organization makes Model of Care trainings available to these providers and performs outreach when necessary to encourage their completion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10</a:t>
            </a:fld>
            <a:endParaRPr lang="en-US" dirty="0"/>
          </a:p>
        </p:txBody>
      </p:sp>
    </p:spTree>
    <p:extLst>
      <p:ext uri="{BB962C8B-B14F-4D97-AF65-F5344CB8AC3E}">
        <p14:creationId xmlns:p14="http://schemas.microsoft.com/office/powerpoint/2010/main" val="342038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really differentiates a Special Needs Plan from a traditional Medicare Advantage plan is the Model of Care. The Model of Care provides the road map for promoting quality care management as well as the policies and procedures that will be deployed to deliver on the unique needs of enrollees. CMS considers the Model of Care to be a vital quality improvement tool and an integral component for ensuring that the unique needs of each member are identified and addressed. The Model of Care has approximately 75 sections divided into four major elements.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11</a:t>
            </a:fld>
            <a:endParaRPr lang="en-US" dirty="0"/>
          </a:p>
        </p:txBody>
      </p:sp>
    </p:spTree>
    <p:extLst>
      <p:ext uri="{BB962C8B-B14F-4D97-AF65-F5344CB8AC3E}">
        <p14:creationId xmlns:p14="http://schemas.microsoft.com/office/powerpoint/2010/main" val="286271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element of the Model of Care requires that a plan uses analytic, utilization, and cost data to understand the intended population so the most needy and vulnerable members can be identified. The expectation is that the cohort population is evaluated not only for its medical requirements but also social economic needs as well as potential barriers to receiving needed care and services.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13</a:t>
            </a:fld>
            <a:endParaRPr lang="en-US" dirty="0"/>
          </a:p>
        </p:txBody>
      </p:sp>
    </p:spTree>
    <p:extLst>
      <p:ext uri="{BB962C8B-B14F-4D97-AF65-F5344CB8AC3E}">
        <p14:creationId xmlns:p14="http://schemas.microsoft.com/office/powerpoint/2010/main" val="124625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F87A43-4421-8147-9971-B7604BF84FE2}" type="slidenum">
              <a:rPr lang="en-US" smtClean="0"/>
              <a:t>14</a:t>
            </a:fld>
            <a:endParaRPr lang="en-US" dirty="0"/>
          </a:p>
        </p:txBody>
      </p:sp>
    </p:spTree>
    <p:extLst>
      <p:ext uri="{BB962C8B-B14F-4D97-AF65-F5344CB8AC3E}">
        <p14:creationId xmlns:p14="http://schemas.microsoft.com/office/powerpoint/2010/main" val="775189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element of the Model of Care focuses on care coordination. This requires a very detailed description of how the health plan will coordinate the healthcare needs and preferences of the member and share that information with the interdisciplinary care team (IDT). This element includes descriptions of the health risk assessment tool (HRAT), development of the individualized care plan (ICP), and membership of the interdisciplinary care team (IDT).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element also includes how information will be shared during the care transitions or with other significant changes in the individual care plan.</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16</a:t>
            </a:fld>
            <a:endParaRPr lang="en-US" dirty="0"/>
          </a:p>
        </p:txBody>
      </p:sp>
    </p:spTree>
    <p:extLst>
      <p:ext uri="{BB962C8B-B14F-4D97-AF65-F5344CB8AC3E}">
        <p14:creationId xmlns:p14="http://schemas.microsoft.com/office/powerpoint/2010/main" val="344192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HTA member’s special needs assessment and care coordination development begins with a comprehensive health risk assessment tool. It is a CMS requirement that each member enrolled in a Special Needs Plan completes a health risk assessment that addresses not only their medical status but also helps determine social economic needs, barriers to getting care, impediments to activities of daily living, as well as self-reported concerns, and personalized health goals.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some sample questions from the HealthTeam Advantage health risk assessment tool. The assessment is available to members online or in print. Assistance is available for members who have difficulty completing the form either through the member’s personal HealthTeam Advantage Healthcare Concierge or their assigned HTA Care Manager.</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18</a:t>
            </a:fld>
            <a:endParaRPr lang="en-US" dirty="0"/>
          </a:p>
        </p:txBody>
      </p:sp>
    </p:spTree>
    <p:extLst>
      <p:ext uri="{BB962C8B-B14F-4D97-AF65-F5344CB8AC3E}">
        <p14:creationId xmlns:p14="http://schemas.microsoft.com/office/powerpoint/2010/main" val="3863798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Responses from the health risk assessment, along with any available utilization data, is then used to risk stratify each member into a low-risk, medium-risk, or a high-risk cohort. The high-risk group represents our most vulnerable membership.</a:t>
            </a:r>
          </a:p>
        </p:txBody>
      </p:sp>
      <p:sp>
        <p:nvSpPr>
          <p:cNvPr id="4" name="Slide Number Placeholder 3"/>
          <p:cNvSpPr>
            <a:spLocks noGrp="1"/>
          </p:cNvSpPr>
          <p:nvPr>
            <p:ph type="sldNum" sz="quarter" idx="5"/>
          </p:nvPr>
        </p:nvSpPr>
        <p:spPr/>
        <p:txBody>
          <a:bodyPr/>
          <a:lstStyle/>
          <a:p>
            <a:fld id="{0DB00E44-0139-40A1-BB19-5229C18FDA39}" type="slidenum">
              <a:rPr lang="en-US" smtClean="0"/>
              <a:t>19</a:t>
            </a:fld>
            <a:endParaRPr lang="en-US" dirty="0"/>
          </a:p>
        </p:txBody>
      </p:sp>
    </p:spTree>
    <p:extLst>
      <p:ext uri="{BB962C8B-B14F-4D97-AF65-F5344CB8AC3E}">
        <p14:creationId xmlns:p14="http://schemas.microsoft.com/office/powerpoint/2010/main" val="1537902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Each unique member of the HTA CSNP will have their own Individual Care Plan (ICP) developed by their assigned Care Manager with input from the interdisciplinary care team as needed. This is created from the HRAT responses along with prior utilization data. Important components will include the member’s own self-stated management goals and health objectives. The ICPs will include disease specific goals based on approved national guidelines. Care plans are reviewed and updated on a regular schedule based on the member’s risk level. Additional reviews and updates are performed as needed during care transitions or based on IDT discussions.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20</a:t>
            </a:fld>
            <a:endParaRPr lang="en-US" dirty="0"/>
          </a:p>
        </p:txBody>
      </p:sp>
    </p:spTree>
    <p:extLst>
      <p:ext uri="{BB962C8B-B14F-4D97-AF65-F5344CB8AC3E}">
        <p14:creationId xmlns:p14="http://schemas.microsoft.com/office/powerpoint/2010/main" val="406103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 diabetes care plan for a low-risk member.</a:t>
            </a: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21</a:t>
            </a:fld>
            <a:endParaRPr lang="en-US" dirty="0"/>
          </a:p>
        </p:txBody>
      </p:sp>
    </p:spTree>
    <p:extLst>
      <p:ext uri="{BB962C8B-B14F-4D97-AF65-F5344CB8AC3E}">
        <p14:creationId xmlns:p14="http://schemas.microsoft.com/office/powerpoint/2010/main" val="1265571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Member outreach and education efforts are a large component of the ICPs. Member outreach guidelines are based on the member’s risk stratification. Low risk members are outreached at a minimum of annually. Moderate risk members are outreached at least every six months. High risk members are outreached at a minimum of every three months. Additionally, any member who experiences a care transition (i.e., discharge from an acute hospital or skilled nursing facility) will be outreached to ensure their care needs and follow-up care are addressed.</a:t>
            </a:r>
          </a:p>
          <a:p>
            <a:endParaRPr lang="en-US" dirty="0"/>
          </a:p>
          <a:p>
            <a:r>
              <a:rPr lang="en-US" dirty="0"/>
              <a:t>This is an example of some of the education provided by our care team as part of their outreach efforts.</a:t>
            </a:r>
          </a:p>
          <a:p>
            <a:endParaRPr lang="en-US" dirty="0"/>
          </a:p>
          <a:p>
            <a:r>
              <a:rPr lang="en-US" dirty="0"/>
              <a:t>Left: Heart failure zone guide</a:t>
            </a:r>
          </a:p>
          <a:p>
            <a:endParaRPr lang="en-US" dirty="0"/>
          </a:p>
          <a:p>
            <a:r>
              <a:rPr lang="en-US" dirty="0"/>
              <a:t>Right: Personal checklist to track needed care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22</a:t>
            </a:fld>
            <a:endParaRPr lang="en-US" dirty="0"/>
          </a:p>
        </p:txBody>
      </p:sp>
    </p:spTree>
    <p:extLst>
      <p:ext uri="{BB962C8B-B14F-4D97-AF65-F5344CB8AC3E}">
        <p14:creationId xmlns:p14="http://schemas.microsoft.com/office/powerpoint/2010/main" val="323245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goals of the training are to explain the differences between a Special Needs Plan and standard Medicare Advantage and how Special Needs Plans tailor additional services and benefits to Medicare beneficiaries who are considered more vulnerable. This training will include information of how beneficiaries qualify for a Special Needs Plan,  what a Special Needs Plan Model of Care encompasses, and details the critical importance of care coordination for a Special Needs Plan member through the development of an individual care plan and the interdisciplinary care team. HTA serves seven counties with CSNP plan.</a:t>
            </a:r>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a:t>
            </a:fld>
            <a:endParaRPr lang="en-US" dirty="0"/>
          </a:p>
        </p:txBody>
      </p:sp>
    </p:spTree>
    <p:extLst>
      <p:ext uri="{BB962C8B-B14F-4D97-AF65-F5344CB8AC3E}">
        <p14:creationId xmlns:p14="http://schemas.microsoft.com/office/powerpoint/2010/main" val="203323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member and their caregiver(s) are at the center of the </a:t>
            </a:r>
            <a:r>
              <a:rPr lang="en-US" sz="1200" dirty="0"/>
              <a:t>Interdisciplinary Care Team (IDT) with their participation being encouraged through self-help strategies and personal health goals established at the time of the HRA. </a:t>
            </a:r>
            <a:r>
              <a:rPr lang="en-US" sz="1200" b="0" i="0" u="none" strike="noStrike" kern="1200" baseline="0" dirty="0">
                <a:solidFill>
                  <a:schemeClr val="tx1"/>
                </a:solidFill>
                <a:latin typeface="+mn-lt"/>
                <a:ea typeface="+mn-ea"/>
                <a:cs typeface="+mn-cs"/>
              </a:rPr>
              <a:t>The member’s primary care provider (PCP) is the IDT member who ultimately determines which services the member will receive and should drive clinical decision making. The member’s care manager acts as the coordinator of services and is the single point of contact for all IDT members involved in the member’s care. The other IDT members contribute to care planning and utilization as the members care needs change over time. Additional members may include: specialty physicians, pharmacist, nutritionist, personal health plan concierge, or social worker.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DB00E44-0139-40A1-BB19-5229C18FDA39}" type="slidenum">
              <a:rPr lang="en-US" smtClean="0"/>
              <a:t>23</a:t>
            </a:fld>
            <a:endParaRPr lang="en-US" dirty="0"/>
          </a:p>
        </p:txBody>
      </p:sp>
    </p:spTree>
    <p:extLst>
      <p:ext uri="{BB962C8B-B14F-4D97-AF65-F5344CB8AC3E}">
        <p14:creationId xmlns:p14="http://schemas.microsoft.com/office/powerpoint/2010/main" val="2576821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third element of the Model of Care centers is around the provider network. CMS requires that Special Needs Plans demonstrate that the provider network has specialized clinical expertise necessary to deliver the needed care to beneficiaries and processes are in places to oversee that the providers have appropriate credentialing and active licenses.</a:t>
            </a:r>
          </a:p>
          <a:p>
            <a:r>
              <a:rPr lang="en-US" sz="1200" b="0" i="0" u="none" strike="noStrike" kern="1200" baseline="0" dirty="0">
                <a:solidFill>
                  <a:schemeClr val="tx1"/>
                </a:solidFill>
                <a:latin typeface="+mn-lt"/>
                <a:ea typeface="+mn-ea"/>
                <a:cs typeface="+mn-cs"/>
              </a:rPr>
              <a:t>Provider responsibilities include: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Accepting invitations to participate in member’s IDT meetings whenever possible</a:t>
            </a:r>
          </a:p>
          <a:p>
            <a:r>
              <a:rPr lang="en-US" sz="1200" b="0" i="0" u="none" strike="noStrike" kern="1200" baseline="0" dirty="0">
                <a:solidFill>
                  <a:schemeClr val="tx1"/>
                </a:solidFill>
                <a:latin typeface="+mn-lt"/>
                <a:ea typeface="+mn-ea"/>
                <a:cs typeface="+mn-cs"/>
              </a:rPr>
              <a:t>	Provide feedback to HTA care managers on the ICP</a:t>
            </a:r>
          </a:p>
          <a:p>
            <a:r>
              <a:rPr lang="en-US" sz="1200" b="0" i="0" u="none" strike="noStrike" kern="1200" baseline="0" dirty="0">
                <a:solidFill>
                  <a:schemeClr val="tx1"/>
                </a:solidFill>
                <a:latin typeface="+mn-lt"/>
                <a:ea typeface="+mn-ea"/>
                <a:cs typeface="+mn-cs"/>
              </a:rPr>
              <a:t>	Maintaining copies of the ICP and transition of care notifications in the member’s medical record when received</a:t>
            </a:r>
          </a:p>
          <a:p>
            <a:r>
              <a:rPr lang="en-US" sz="1200" b="0" i="0" u="none" strike="noStrike" kern="1200" baseline="0" dirty="0">
                <a:solidFill>
                  <a:schemeClr val="tx1"/>
                </a:solidFill>
                <a:latin typeface="+mn-lt"/>
                <a:ea typeface="+mn-ea"/>
                <a:cs typeface="+mn-cs"/>
              </a:rPr>
              <a:t>	Collaborating and actively communicating with HTA care managers assigned to the CSNP membership</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25</a:t>
            </a:fld>
            <a:endParaRPr lang="en-US" dirty="0"/>
          </a:p>
        </p:txBody>
      </p:sp>
    </p:spTree>
    <p:extLst>
      <p:ext uri="{BB962C8B-B14F-4D97-AF65-F5344CB8AC3E}">
        <p14:creationId xmlns:p14="http://schemas.microsoft.com/office/powerpoint/2010/main" val="3092183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F87A43-4421-8147-9971-B7604BF84FE2}" type="slidenum">
              <a:rPr lang="en-US" smtClean="0"/>
              <a:t>26</a:t>
            </a:fld>
            <a:endParaRPr lang="en-US" dirty="0"/>
          </a:p>
        </p:txBody>
      </p:sp>
    </p:spTree>
    <p:extLst>
      <p:ext uri="{BB962C8B-B14F-4D97-AF65-F5344CB8AC3E}">
        <p14:creationId xmlns:p14="http://schemas.microsoft.com/office/powerpoint/2010/main" val="1691851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F87A43-4421-8147-9971-B7604BF84FE2}" type="slidenum">
              <a:rPr lang="en-US" smtClean="0"/>
              <a:t>27</a:t>
            </a:fld>
            <a:endParaRPr lang="en-US" dirty="0"/>
          </a:p>
        </p:txBody>
      </p:sp>
    </p:spTree>
    <p:extLst>
      <p:ext uri="{BB962C8B-B14F-4D97-AF65-F5344CB8AC3E}">
        <p14:creationId xmlns:p14="http://schemas.microsoft.com/office/powerpoint/2010/main" val="3885623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sections of the MOC describe how HTA communicates its quality improvement plan and performance to various stakeholders.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28</a:t>
            </a:fld>
            <a:endParaRPr lang="en-US" dirty="0"/>
          </a:p>
        </p:txBody>
      </p:sp>
    </p:spTree>
    <p:extLst>
      <p:ext uri="{BB962C8B-B14F-4D97-AF65-F5344CB8AC3E}">
        <p14:creationId xmlns:p14="http://schemas.microsoft.com/office/powerpoint/2010/main" val="713425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has adopted several nationally accepted guidelines for management of members with diabetes and or heart failure. These guidelines have been vetted by local experts as well as the HTA medical management committee. HTA is expected to monitor performance in the use of these guidelines and to have policies and procedures in place to adjust, modify, or alter these guidelines when they are not appropriate for specific vulnerable members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https://www.heart.org/-/media/Files/Professional/Quality-Improvement/Get-With-the-Guidelines/Get-With-The-Guidelines-HF/HF-Awareness-Week-2023/2023New-Heart-Failure-Guidelines-Impact-on-the-Patient-Journey-The-Healthcare-Professional-Perspecti.pdf</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29</a:t>
            </a:fld>
            <a:endParaRPr lang="en-US" dirty="0"/>
          </a:p>
        </p:txBody>
      </p:sp>
    </p:spTree>
    <p:extLst>
      <p:ext uri="{BB962C8B-B14F-4D97-AF65-F5344CB8AC3E}">
        <p14:creationId xmlns:p14="http://schemas.microsoft.com/office/powerpoint/2010/main" val="3499723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employs a comprehensive quality performance and improvement plan. This plan ensures that HTA can monitor and evaluate the effectiveness of the MOC program and make necessary changes to meet and exceed stated goals. This is accomplished in collaboration with its provider network.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31</a:t>
            </a:fld>
            <a:endParaRPr lang="en-US" dirty="0"/>
          </a:p>
        </p:txBody>
      </p:sp>
    </p:spTree>
    <p:extLst>
      <p:ext uri="{BB962C8B-B14F-4D97-AF65-F5344CB8AC3E}">
        <p14:creationId xmlns:p14="http://schemas.microsoft.com/office/powerpoint/2010/main" val="3603989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the processes and outcomes HTA measures, appraises, and reports that help gauge the effectiveness of the MOC objectives. These results are shared with leadership as well as representatives of the local medical community through the HTA Medical Management and Quality Committee.</a:t>
            </a:r>
          </a:p>
        </p:txBody>
      </p:sp>
      <p:sp>
        <p:nvSpPr>
          <p:cNvPr id="4" name="Slide Number Placeholder 3"/>
          <p:cNvSpPr>
            <a:spLocks noGrp="1"/>
          </p:cNvSpPr>
          <p:nvPr>
            <p:ph type="sldNum" sz="quarter" idx="5"/>
          </p:nvPr>
        </p:nvSpPr>
        <p:spPr/>
        <p:txBody>
          <a:bodyPr/>
          <a:lstStyle/>
          <a:p>
            <a:fld id="{0DB00E44-0139-40A1-BB19-5229C18FDA39}" type="slidenum">
              <a:rPr lang="en-US" smtClean="0"/>
              <a:t>33</a:t>
            </a:fld>
            <a:endParaRPr lang="en-US" dirty="0"/>
          </a:p>
        </p:txBody>
      </p:sp>
    </p:spTree>
    <p:extLst>
      <p:ext uri="{BB962C8B-B14F-4D97-AF65-F5344CB8AC3E}">
        <p14:creationId xmlns:p14="http://schemas.microsoft.com/office/powerpoint/2010/main" val="372671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summary, The CMS MOC guidelines require that HTA and its provider network work together for the benefit of our special needs members. </a:t>
            </a:r>
          </a:p>
          <a:p>
            <a:pPr marL="0" indent="0">
              <a:buFont typeface="Arial" panose="020B0604020202020204" pitchFamily="34" charset="0"/>
              <a:buNone/>
            </a:pPr>
            <a:r>
              <a:rPr lang="en-US" dirty="0"/>
              <a:t>If you have concerns or comments, please reach out to HealthTeam Advantage.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34</a:t>
            </a:fld>
            <a:endParaRPr lang="en-US" dirty="0"/>
          </a:p>
        </p:txBody>
      </p:sp>
    </p:spTree>
    <p:extLst>
      <p:ext uri="{BB962C8B-B14F-4D97-AF65-F5344CB8AC3E}">
        <p14:creationId xmlns:p14="http://schemas.microsoft.com/office/powerpoint/2010/main" val="2027398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Thank you for taking care of our members and for participating in this MOC training!</a:t>
            </a:r>
          </a:p>
          <a:p>
            <a:r>
              <a:rPr lang="en-US" dirty="0"/>
              <a:t>Please complete the attestation.</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35</a:t>
            </a:fld>
            <a:endParaRPr lang="en-US" dirty="0"/>
          </a:p>
        </p:txBody>
      </p:sp>
    </p:spTree>
    <p:extLst>
      <p:ext uri="{BB962C8B-B14F-4D97-AF65-F5344CB8AC3E}">
        <p14:creationId xmlns:p14="http://schemas.microsoft.com/office/powerpoint/2010/main" val="78235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HealthTeam Advantage is majority owned by Cone health. It was launched as a new Medicare Advantage insurance plan in 2016, initially serving beneficiaries in Guilford, Alamance, Randolph, and Rockingham counties. Initial enrollment was a little more than 6,000 lives. It has subsequently expanded to 7 counties in North Carolina and provides Medicare Advantage coverage to more than </a:t>
            </a:r>
            <a:r>
              <a:rPr lang="en-US" dirty="0"/>
              <a:t>22,000</a:t>
            </a:r>
            <a:r>
              <a:rPr lang="en-US" sz="1200" kern="1200" dirty="0">
                <a:solidFill>
                  <a:schemeClr val="tx1"/>
                </a:solidFill>
                <a:effectLst/>
                <a:latin typeface="+mn-lt"/>
                <a:ea typeface="+mn-ea"/>
                <a:cs typeface="+mn-cs"/>
              </a:rPr>
              <a:t> beneficiaries</a:t>
            </a:r>
            <a:r>
              <a:rPr lang="en-US" dirty="0"/>
              <a:t> (approximately 3,600 CSNP beneficiaries).</a:t>
            </a:r>
            <a:r>
              <a:rPr lang="en-US" sz="1200" kern="1200" dirty="0">
                <a:solidFill>
                  <a:schemeClr val="tx1"/>
                </a:solidFill>
                <a:effectLst/>
                <a:latin typeface="+mn-lt"/>
                <a:ea typeface="+mn-ea"/>
                <a:cs typeface="+mn-cs"/>
              </a:rPr>
              <a:t> The HMO CSNP plan was a new offering in 2020 to provide additional coverage options for members with special needs.</a:t>
            </a:r>
            <a:endParaRPr lang="en-US" dirty="0">
              <a:ea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3</a:t>
            </a:fld>
            <a:endParaRPr lang="en-US" dirty="0"/>
          </a:p>
        </p:txBody>
      </p:sp>
    </p:spTree>
    <p:extLst>
      <p:ext uri="{BB962C8B-B14F-4D97-AF65-F5344CB8AC3E}">
        <p14:creationId xmlns:p14="http://schemas.microsoft.com/office/powerpoint/2010/main" val="361573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person qualifies for Medicare, they have several choices. They may remain in the traditional Medicare program, or they can choose a Medicare Advantage plan. In addition to these choices, Medicare beneficiaries with certain qualified conditions or qualifying situations may be able to enroll within a Medicare Advantage Special Needs Plan. CMS has approved three types of Special Needs Plans. The first is designed for beneficiaries who have dual eligibility for both Medicare and Medicaid. The second type is designed for beneficiaries with certain chronic or disabling conditions. Finally, Institutional Special Needs Plans enroll beneficiaries who reside in institutions or are nursing-home certified.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D06DA4-E277-7C46-8796-B7344B65D4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general, Special Needs Plans have limited enrollment as potential members must have a qualified condition. Most Special Needs Plan beneficiaries have multiple </a:t>
            </a:r>
            <a:r>
              <a:rPr lang="en-US" dirty="0"/>
              <a:t>co-morbid</a:t>
            </a:r>
            <a:r>
              <a:rPr lang="en-US" sz="1200" kern="1200" dirty="0">
                <a:solidFill>
                  <a:schemeClr val="tx1"/>
                </a:solidFill>
                <a:effectLst/>
                <a:latin typeface="+mn-lt"/>
                <a:ea typeface="+mn-ea"/>
                <a:cs typeface="+mn-cs"/>
              </a:rPr>
              <a:t> conditions and are more challenging, complicated, and costly to manage. Special Needs Plan benefits are generally customized to better meet the needs of the select population. For each of the Special Needs Plans, a comprehensive Model of Care that provides a detailed roadmap for the care management, policies, and clinical operations must be developed. </a:t>
            </a:r>
          </a:p>
        </p:txBody>
      </p:sp>
      <p:sp>
        <p:nvSpPr>
          <p:cNvPr id="4" name="Slide Number Placeholder 3"/>
          <p:cNvSpPr>
            <a:spLocks noGrp="1"/>
          </p:cNvSpPr>
          <p:nvPr>
            <p:ph type="sldNum" sz="quarter" idx="5"/>
          </p:nvPr>
        </p:nvSpPr>
        <p:spPr/>
        <p:txBody>
          <a:bodyPr/>
          <a:lstStyle/>
          <a:p>
            <a:fld id="{0DB00E44-0139-40A1-BB19-5229C18FDA39}" type="slidenum">
              <a:rPr lang="en-US" smtClean="0"/>
              <a:t>5</a:t>
            </a:fld>
            <a:endParaRPr lang="en-US" dirty="0"/>
          </a:p>
        </p:txBody>
      </p:sp>
    </p:spTree>
    <p:extLst>
      <p:ext uri="{BB962C8B-B14F-4D97-AF65-F5344CB8AC3E}">
        <p14:creationId xmlns:p14="http://schemas.microsoft.com/office/powerpoint/2010/main" val="128780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Chronic Special Needs Plans were originally developed, a panel was tasked with creating a list of eligible conditions. This ranges from issues with alcohol and drug dependence all the way through neurologic disorders. Most commonly, Chronic Special Needs Plans focus on diabetes mellitus and heart conditions.</a:t>
            </a:r>
          </a:p>
        </p:txBody>
      </p:sp>
      <p:sp>
        <p:nvSpPr>
          <p:cNvPr id="4" name="Slide Number Placeholder 3"/>
          <p:cNvSpPr>
            <a:spLocks noGrp="1"/>
          </p:cNvSpPr>
          <p:nvPr>
            <p:ph type="sldNum" sz="quarter" idx="5"/>
          </p:nvPr>
        </p:nvSpPr>
        <p:spPr/>
        <p:txBody>
          <a:bodyPr/>
          <a:lstStyle/>
          <a:p>
            <a:fld id="{0DB00E44-0139-40A1-BB19-5229C18FDA39}" type="slidenum">
              <a:rPr lang="en-US" smtClean="0"/>
              <a:t>6</a:t>
            </a:fld>
            <a:endParaRPr lang="en-US" dirty="0"/>
          </a:p>
        </p:txBody>
      </p:sp>
    </p:spTree>
    <p:extLst>
      <p:ext uri="{BB962C8B-B14F-4D97-AF65-F5344CB8AC3E}">
        <p14:creationId xmlns:p14="http://schemas.microsoft.com/office/powerpoint/2010/main" val="347312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Given the integration HealthTeam Advantage enjoys with Triad HealthCare Network (THN),a successful ACO and a strong health system, HTA leadership felt the plan was well positioned to offer the expanded comprehensive services needed for a special needs population. Analysis of the existing HTA population indicated a strong need for additional services to manage diabetes and heart failure. Given the increased resources required to manage these more vulnerable members, enrollment was originally limited to a single county (Guilford) but </a:t>
            </a:r>
            <a:r>
              <a:rPr lang="en-US" dirty="0"/>
              <a:t>has since been </a:t>
            </a:r>
            <a:r>
              <a:rPr lang="en-US" sz="1200" kern="1200" dirty="0">
                <a:solidFill>
                  <a:schemeClr val="tx1"/>
                </a:solidFill>
                <a:effectLst/>
                <a:latin typeface="+mn-lt"/>
                <a:ea typeface="+mn-ea"/>
                <a:cs typeface="+mn-cs"/>
              </a:rPr>
              <a:t>expanded to seven counties. The HTA Diabetes &amp; Heart Care (HMO C-SNP) plan was first offered January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2020.</a:t>
            </a:r>
          </a:p>
          <a:p>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Eligibility for a Chronic Special Needs Plans requires first and foremost that potential members be entitled to Medicare benefits. The members will also need to attest that they have Diabetes Mellitus, Chronic Heart Failure, (CHF), and/or a Cardiovascular Disorder (CVD) at the time of their enrollment. Members will only be eligible if they reside in </a:t>
            </a:r>
            <a:r>
              <a:rPr lang="en-US" dirty="0"/>
              <a:t>Alamance, Davidson, Davie, Forsyth, Guilford</a:t>
            </a:r>
            <a:r>
              <a:rPr lang="en-US" sz="1200" kern="1200" dirty="0">
                <a:solidFill>
                  <a:schemeClr val="tx1"/>
                </a:solidFill>
                <a:effectLst/>
                <a:latin typeface="+mn-lt"/>
                <a:ea typeface="+mn-ea"/>
                <a:cs typeface="+mn-cs"/>
              </a:rPr>
              <a:t>,</a:t>
            </a:r>
            <a:r>
              <a:rPr lang="en-US" dirty="0"/>
              <a:t> Randolph</a:t>
            </a:r>
            <a:r>
              <a:rPr lang="en-US" sz="1200" kern="1200" dirty="0">
                <a:solidFill>
                  <a:schemeClr val="tx1"/>
                </a:solidFill>
                <a:effectLst/>
                <a:latin typeface="+mn-lt"/>
                <a:ea typeface="+mn-ea"/>
                <a:cs typeface="+mn-cs"/>
              </a:rPr>
              <a:t> or Rockingham counties. A simple chronic condition verification form will need to be completed by their identified PCP to remain enrolled within the CSNP.</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7</a:t>
            </a:fld>
            <a:endParaRPr lang="en-US" dirty="0"/>
          </a:p>
        </p:txBody>
      </p:sp>
    </p:spTree>
    <p:extLst>
      <p:ext uri="{BB962C8B-B14F-4D97-AF65-F5344CB8AC3E}">
        <p14:creationId xmlns:p14="http://schemas.microsoft.com/office/powerpoint/2010/main" val="248740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For potential members with Diabetes Mellitus, Chronic Heart Failure, (CHF), and/or a Cardiovascular Disorder (CVD)</a:t>
            </a:r>
            <a:r>
              <a:rPr lang="en-US" dirty="0"/>
              <a:t>,</a:t>
            </a:r>
            <a:r>
              <a:rPr lang="en-US" sz="1200" kern="1200" dirty="0">
                <a:solidFill>
                  <a:schemeClr val="tx1"/>
                </a:solidFill>
                <a:effectLst/>
                <a:latin typeface="+mn-lt"/>
                <a:ea typeface="+mn-ea"/>
                <a:cs typeface="+mn-cs"/>
              </a:rPr>
              <a:t> a Special Needs Plan provides an opportunity to have insurance coverage designed around their chronic condition. Each member has an assigned care manager who develops an individualized care plan. That care plan is built around national guidelines for the management of diabetes and heart failure but also considers an individual’s unique situation and personal health goals. The benefits are designed to make it easier and more affordable to obtain needed services. There are $0 copays for key specialty visits in addition to the $0 copays for primary care appointments. The medication formulary is tailored specifically to improve affordability and therefore compliance with the medication necessary to improve diabetic control and stabilize heart failure. For the HTA CSNP, the Insulin coverage will be $0 throughout the deductible, initial coverage and coverage gap phases.</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plans are designed to partner with Medicare beneficiaries to better manage their chronic conditions, improve their outcomes as well as their experience of care.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8</a:t>
            </a:fld>
            <a:endParaRPr lang="en-US" dirty="0"/>
          </a:p>
        </p:txBody>
      </p:sp>
    </p:spTree>
    <p:extLst>
      <p:ext uri="{BB962C8B-B14F-4D97-AF65-F5344CB8AC3E}">
        <p14:creationId xmlns:p14="http://schemas.microsoft.com/office/powerpoint/2010/main" val="22841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evidence that Special Needs Plans can provide beneficiaries with improved outcomes for their chronic conditions. For example, one study by Avalere demonstrated that Medicare beneficiaries with diabetes who were enrolled in a CSNP were significantly more likely to have appropriate testing and improved compliance and less likely to have hospital admissions and/or readmissions compared to similar diabetic members in traditional Medicare Advantage plans.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9</a:t>
            </a:fld>
            <a:endParaRPr lang="en-US" dirty="0"/>
          </a:p>
        </p:txBody>
      </p:sp>
    </p:spTree>
    <p:extLst>
      <p:ext uri="{BB962C8B-B14F-4D97-AF65-F5344CB8AC3E}">
        <p14:creationId xmlns:p14="http://schemas.microsoft.com/office/powerpoint/2010/main" val="3747687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Master" Target="../slideMasters/slideMaster7.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jp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448-04EF-BA48-A810-8A9693088D45}"/>
              </a:ext>
            </a:extLst>
          </p:cNvPr>
          <p:cNvSpPr>
            <a:spLocks noGrp="1"/>
          </p:cNvSpPr>
          <p:nvPr>
            <p:ph type="title" hasCustomPrompt="1"/>
          </p:nvPr>
        </p:nvSpPr>
        <p:spPr/>
        <p:txBody>
          <a:bodyPr/>
          <a:lstStyle/>
          <a:p>
            <a:r>
              <a:rPr lang="en-US" dirty="0"/>
              <a:t>Click to Edit Master Title Style</a:t>
            </a:r>
          </a:p>
        </p:txBody>
      </p:sp>
      <p:sp>
        <p:nvSpPr>
          <p:cNvPr id="8" name="Text Placeholder 7">
            <a:extLst>
              <a:ext uri="{FF2B5EF4-FFF2-40B4-BE49-F238E27FC236}">
                <a16:creationId xmlns:a16="http://schemas.microsoft.com/office/drawing/2014/main" id="{9E1120C9-3CD1-5449-AEF1-98CA2CE3D824}"/>
              </a:ext>
            </a:extLst>
          </p:cNvPr>
          <p:cNvSpPr>
            <a:spLocks noGrp="1"/>
          </p:cNvSpPr>
          <p:nvPr>
            <p:ph type="body" sz="quarter" idx="10" hasCustomPrompt="1"/>
          </p:nvPr>
        </p:nvSpPr>
        <p:spPr>
          <a:xfrm>
            <a:off x="838200" y="4679567"/>
            <a:ext cx="7924800" cy="1560894"/>
          </a:xfrm>
        </p:spPr>
        <p:txBody>
          <a:bodyPr/>
          <a:lstStyle/>
          <a:p>
            <a:pPr lvl="0"/>
            <a:r>
              <a:rPr lang="en-US" dirty="0"/>
              <a:t>Click to Edit Master Text Styles</a:t>
            </a:r>
          </a:p>
        </p:txBody>
      </p:sp>
    </p:spTree>
    <p:extLst>
      <p:ext uri="{BB962C8B-B14F-4D97-AF65-F5344CB8AC3E}">
        <p14:creationId xmlns:p14="http://schemas.microsoft.com/office/powerpoint/2010/main" val="647167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134" y="144966"/>
            <a:ext cx="11288008" cy="932688"/>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325748"/>
            <a:ext cx="6606476" cy="47259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3568" y="1338147"/>
            <a:ext cx="4584192" cy="4721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03031874-790F-5D4D-80F9-B490C925C13C}"/>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86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vl1pPr>
          </a:lstStyle>
          <a:p>
            <a:r>
              <a:rPr lang="en-US" dirty="0"/>
              <a:t>Click to edit Master title style</a:t>
            </a:r>
          </a:p>
        </p:txBody>
      </p:sp>
      <p:sp>
        <p:nvSpPr>
          <p:cNvPr id="4" name="Content Placeholder 2">
            <a:extLst>
              <a:ext uri="{FF2B5EF4-FFF2-40B4-BE49-F238E27FC236}">
                <a16:creationId xmlns:a16="http://schemas.microsoft.com/office/drawing/2014/main" id="{AFC2449C-6A42-3443-BEA3-17D1EE91A80F}"/>
              </a:ext>
            </a:extLst>
          </p:cNvPr>
          <p:cNvSpPr>
            <a:spLocks noGrp="1"/>
          </p:cNvSpPr>
          <p:nvPr>
            <p:ph sz="half" idx="1"/>
          </p:nvPr>
        </p:nvSpPr>
        <p:spPr>
          <a:xfrm>
            <a:off x="341375" y="1416205"/>
            <a:ext cx="11412009" cy="4606644"/>
          </a:xfrm>
          <a:prstGeom prst="rect">
            <a:avLst/>
          </a:prstGeom>
        </p:spPr>
        <p:txBody>
          <a:bodyPr/>
          <a:lstStyle>
            <a:lvl1pPr marL="0" indent="0">
              <a:buClr>
                <a:schemeClr val="accent2"/>
              </a:buClr>
              <a:buSzPct val="80000"/>
              <a:buFontTx/>
              <a:buNone/>
              <a:defRPr b="1" baseline="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cxnSp>
        <p:nvCxnSpPr>
          <p:cNvPr id="5" name="Straight Connector 4">
            <a:extLst>
              <a:ext uri="{FF2B5EF4-FFF2-40B4-BE49-F238E27FC236}">
                <a16:creationId xmlns:a16="http://schemas.microsoft.com/office/drawing/2014/main" id="{8974539B-DCB3-B14A-A116-E1371A73D536}"/>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71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1104" y="365125"/>
            <a:ext cx="11387328" cy="744347"/>
          </a:xfrm>
        </p:spPr>
        <p:txBody>
          <a:bodyPr>
            <a:normAutofit/>
          </a:bodyPr>
          <a:lstStyle>
            <a:lvl1pPr>
              <a:defRPr sz="4000" baseline="0"/>
            </a:lvl1pPr>
          </a:lstStyle>
          <a:p>
            <a:r>
              <a:rPr lang="en-US" dirty="0"/>
              <a:t>Click to edit Master title style</a:t>
            </a:r>
          </a:p>
        </p:txBody>
      </p:sp>
      <p:sp>
        <p:nvSpPr>
          <p:cNvPr id="3" name="Text Placeholder 2"/>
          <p:cNvSpPr>
            <a:spLocks noGrp="1"/>
          </p:cNvSpPr>
          <p:nvPr>
            <p:ph type="body" idx="1"/>
          </p:nvPr>
        </p:nvSpPr>
        <p:spPr>
          <a:xfrm>
            <a:off x="341376" y="1316737"/>
            <a:ext cx="5656199"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1376" y="2084833"/>
            <a:ext cx="5656199" cy="3986784"/>
          </a:xfrm>
          <a:prstGeom prst="rect">
            <a:avLst/>
          </a:prstGeo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316737"/>
            <a:ext cx="5629656"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84833"/>
            <a:ext cx="5605272" cy="3986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A84D85A-2742-EF42-9A0A-E880BCFD7541}"/>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894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298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8" name="Picture 7" descr="A picture containing holding, person, bird, plane&#10;&#10;Description automatically generated">
            <a:extLst>
              <a:ext uri="{FF2B5EF4-FFF2-40B4-BE49-F238E27FC236}">
                <a16:creationId xmlns:a16="http://schemas.microsoft.com/office/drawing/2014/main" id="{290E7A28-5FDE-574B-ADC3-6F3B8A084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1046"/>
            <a:ext cx="12192000" cy="7119046"/>
          </a:xfrm>
          <a:prstGeom prst="rect">
            <a:avLst/>
          </a:prstGeom>
        </p:spPr>
      </p:pic>
      <p:sp>
        <p:nvSpPr>
          <p:cNvPr id="6" name="Slide Number Placeholder 5"/>
          <p:cNvSpPr>
            <a:spLocks noGrp="1"/>
          </p:cNvSpPr>
          <p:nvPr>
            <p:ph type="sldNum" sz="quarter" idx="12"/>
          </p:nvPr>
        </p:nvSpPr>
        <p:spPr>
          <a:xfrm>
            <a:off x="8610599" y="6356350"/>
            <a:ext cx="3399263" cy="365125"/>
          </a:xfrm>
          <a:prstGeom prst="rect">
            <a:avLst/>
          </a:prstGeom>
        </p:spPr>
        <p:txBody>
          <a:bodyPr/>
          <a:lstStyle>
            <a:lvl1pPr algn="r">
              <a:defRPr>
                <a:solidFill>
                  <a:schemeClr val="bg1"/>
                </a:solidFill>
              </a:defRPr>
            </a:lvl1pPr>
          </a:lstStyle>
          <a:p>
            <a:fld id="{32FEB4E8-0362-E244-A500-21A49B5BEA32}" type="slidenum">
              <a:rPr lang="en-US" smtClean="0"/>
              <a:pPr/>
              <a:t>‹#›</a:t>
            </a:fld>
            <a:endParaRPr lang="en-US" dirty="0"/>
          </a:p>
        </p:txBody>
      </p:sp>
      <p:grpSp>
        <p:nvGrpSpPr>
          <p:cNvPr id="7" name="Group 6">
            <a:extLst>
              <a:ext uri="{FF2B5EF4-FFF2-40B4-BE49-F238E27FC236}">
                <a16:creationId xmlns:a16="http://schemas.microsoft.com/office/drawing/2014/main" id="{AF5AAEB9-3C68-DD40-8D6E-B96750604145}"/>
              </a:ext>
            </a:extLst>
          </p:cNvPr>
          <p:cNvGrpSpPr/>
          <p:nvPr userDrawn="1"/>
        </p:nvGrpSpPr>
        <p:grpSpPr>
          <a:xfrm rot="18910186">
            <a:off x="-723101" y="820893"/>
            <a:ext cx="4852649" cy="4891776"/>
            <a:chOff x="1016000" y="1563648"/>
            <a:chExt cx="5040352" cy="5080992"/>
          </a:xfrm>
        </p:grpSpPr>
        <p:sp>
          <p:nvSpPr>
            <p:cNvPr id="9" name="Rectangle 8">
              <a:extLst>
                <a:ext uri="{FF2B5EF4-FFF2-40B4-BE49-F238E27FC236}">
                  <a16:creationId xmlns:a16="http://schemas.microsoft.com/office/drawing/2014/main" id="{A5E0FCE5-3886-564F-B729-055F69D9F68D}"/>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4D50D-8E6D-E846-915C-71CDB6811217}"/>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6DDE92-DD89-E648-9CB3-F723B2A17FAB}"/>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597408" y="1720890"/>
            <a:ext cx="11143488" cy="2037072"/>
          </a:xfrm>
        </p:spPr>
        <p:txBody>
          <a:bodyPr anchor="b">
            <a:normAutofit/>
          </a:bodyPr>
          <a:lstStyle>
            <a:lvl1pPr algn="ctr">
              <a:defRPr sz="72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5863" y="3914079"/>
            <a:ext cx="11159417" cy="1048214"/>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5425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ort Paragraphs w/Icon">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9D997053-3350-C948-92ED-31A5D72735EF}"/>
              </a:ext>
            </a:extLst>
          </p:cNvPr>
          <p:cNvPicPr>
            <a:picLocks noChangeAspect="1"/>
          </p:cNvPicPr>
          <p:nvPr userDrawn="1"/>
        </p:nvPicPr>
        <p:blipFill>
          <a:blip r:embed="rId2">
            <a:alphaModFix amt="5000"/>
          </a:blip>
          <a:stretch>
            <a:fillRect/>
          </a:stretch>
        </p:blipFill>
        <p:spPr>
          <a:xfrm>
            <a:off x="7382258" y="1270660"/>
            <a:ext cx="4957516" cy="4957516"/>
          </a:xfrm>
          <a:prstGeom prst="rect">
            <a:avLst/>
          </a:prstGeom>
        </p:spPr>
      </p:pic>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861667" y="1777105"/>
            <a:ext cx="8764247" cy="4223509"/>
          </a:xfrm>
        </p:spPr>
        <p:txBody>
          <a:bodyPr>
            <a:normAutofit/>
          </a:bodyPr>
          <a:lstStyle>
            <a:lvl1pPr marL="0" indent="0">
              <a:lnSpc>
                <a:spcPct val="110000"/>
              </a:lnSpc>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Type your story here. Use short paragraphs and don’t put too much info on one slide. Show three short paragraphs per slide to help readability.</a:t>
            </a:r>
          </a:p>
          <a:p>
            <a:pPr lvl="0"/>
            <a:r>
              <a:rPr lang="en-US" dirty="0"/>
              <a:t>Short paragraphs help the reader keep their place as their eyes move from line lorem ipsum dolor.</a:t>
            </a:r>
          </a:p>
          <a:p>
            <a:pPr lvl="0"/>
            <a:r>
              <a:rPr lang="en-US" dirty="0"/>
              <a:t>Edit by clicking here and typing. It’s very easy, anyone can do it with basic typing skills. </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Subtitle</a:t>
            </a:r>
          </a:p>
        </p:txBody>
      </p:sp>
    </p:spTree>
    <p:extLst>
      <p:ext uri="{BB962C8B-B14F-4D97-AF65-F5344CB8AC3E}">
        <p14:creationId xmlns:p14="http://schemas.microsoft.com/office/powerpoint/2010/main" val="294292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hort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861667" y="1777105"/>
            <a:ext cx="8764247" cy="4223509"/>
          </a:xfrm>
        </p:spPr>
        <p:txBody>
          <a:bodyPr>
            <a:normAutofit/>
          </a:bodyPr>
          <a:lstStyle>
            <a:lvl1pPr marL="0" indent="0">
              <a:lnSpc>
                <a:spcPct val="110000"/>
              </a:lnSpc>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Type your story here. Use short paragraphs and don’t put too much info on one slide. Show three short paragraphs per slide to help readability.</a:t>
            </a:r>
          </a:p>
          <a:p>
            <a:pPr lvl="0"/>
            <a:r>
              <a:rPr lang="en-US" dirty="0"/>
              <a:t>Short paragraphs help the reader keep their place as their eyes move from line lorem ipsum dolor.</a:t>
            </a:r>
          </a:p>
          <a:p>
            <a:pPr lvl="0"/>
            <a:r>
              <a:rPr lang="en-US" dirty="0"/>
              <a:t>Edit by clicking here and typing. It’s very easy, anyone can do it with basic typing skills. </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Title Style</a:t>
            </a:r>
          </a:p>
        </p:txBody>
      </p:sp>
    </p:spTree>
    <p:extLst>
      <p:ext uri="{BB962C8B-B14F-4D97-AF65-F5344CB8AC3E}">
        <p14:creationId xmlns:p14="http://schemas.microsoft.com/office/powerpoint/2010/main" val="2742808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hort Paragraphs w/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861668" y="1777105"/>
            <a:ext cx="6465408" cy="4223509"/>
          </a:xfrm>
        </p:spPr>
        <p:txBody>
          <a:bodyPr>
            <a:normAutofit/>
          </a:bodyPr>
          <a:lstStyle>
            <a:lvl1pPr marL="0" indent="0">
              <a:lnSpc>
                <a:spcPct val="110000"/>
              </a:lnSpc>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Type your story here. Use short paragraphs and don’t put too much info on one slide. Show three short paragraphs per slide to help readability.</a:t>
            </a:r>
          </a:p>
          <a:p>
            <a:pPr lvl="0"/>
            <a:r>
              <a:rPr lang="en-US" dirty="0"/>
              <a:t>Short paragraphs help the reader keep their place as their eyes move from line lorem ipsum dolor.</a:t>
            </a:r>
          </a:p>
          <a:p>
            <a:pPr lvl="0"/>
            <a:r>
              <a:rPr lang="en-US" dirty="0"/>
              <a:t>Edit by clicking here and typing. It’s very easy, anyone can do it with basic typing skills. </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Title Style</a:t>
            </a:r>
          </a:p>
        </p:txBody>
      </p:sp>
      <p:sp>
        <p:nvSpPr>
          <p:cNvPr id="8" name="Picture Placeholder 7">
            <a:extLst>
              <a:ext uri="{FF2B5EF4-FFF2-40B4-BE49-F238E27FC236}">
                <a16:creationId xmlns:a16="http://schemas.microsoft.com/office/drawing/2014/main" id="{8235D720-FFEA-A24C-87DD-5E43835C67F6}"/>
              </a:ext>
            </a:extLst>
          </p:cNvPr>
          <p:cNvSpPr>
            <a:spLocks noGrp="1"/>
          </p:cNvSpPr>
          <p:nvPr>
            <p:ph type="pic" sz="quarter" idx="15"/>
          </p:nvPr>
        </p:nvSpPr>
        <p:spPr>
          <a:xfrm>
            <a:off x="7747687" y="1903021"/>
            <a:ext cx="4456670" cy="4085236"/>
          </a:xfrm>
        </p:spPr>
        <p:txBody>
          <a:bodyPr/>
          <a:lstStyle/>
          <a:p>
            <a:endParaRPr lang="en-US"/>
          </a:p>
        </p:txBody>
      </p:sp>
    </p:spTree>
    <p:extLst>
      <p:ext uri="{BB962C8B-B14F-4D97-AF65-F5344CB8AC3E}">
        <p14:creationId xmlns:p14="http://schemas.microsoft.com/office/powerpoint/2010/main" val="3138004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FF4606-03D3-6447-8CBD-7DC60A7CF189}"/>
              </a:ext>
            </a:extLst>
          </p:cNvPr>
          <p:cNvSpPr>
            <a:spLocks noGrp="1"/>
          </p:cNvSpPr>
          <p:nvPr>
            <p:ph type="body" idx="1"/>
          </p:nvPr>
        </p:nvSpPr>
        <p:spPr>
          <a:xfrm>
            <a:off x="831850" y="5486399"/>
            <a:ext cx="10515600" cy="714703"/>
          </a:xfrm>
        </p:spPr>
        <p:txBody>
          <a:bodyPr/>
          <a:lstStyle>
            <a:lvl1pPr marL="0" indent="0">
              <a:buNone/>
              <a:defRPr sz="2400" b="0" i="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9A7B20B-C2D2-A94E-8E54-98593B3AEAC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6B562B4-0007-9845-A097-88AEB94FA4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AEB97D-B190-784F-863D-6693445E18CA}"/>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9" name="Text Placeholder 8">
            <a:extLst>
              <a:ext uri="{FF2B5EF4-FFF2-40B4-BE49-F238E27FC236}">
                <a16:creationId xmlns:a16="http://schemas.microsoft.com/office/drawing/2014/main" id="{054F54DD-C6F3-E34E-946C-337E9E032575}"/>
              </a:ext>
            </a:extLst>
          </p:cNvPr>
          <p:cNvSpPr>
            <a:spLocks noGrp="1"/>
          </p:cNvSpPr>
          <p:nvPr>
            <p:ph type="body" sz="quarter" idx="13" hasCustomPrompt="1"/>
          </p:nvPr>
        </p:nvSpPr>
        <p:spPr>
          <a:xfrm>
            <a:off x="838200" y="333428"/>
            <a:ext cx="8439150" cy="606372"/>
          </a:xfrm>
        </p:spPr>
        <p:txBody>
          <a:bodyPr>
            <a:normAutofit/>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hart Placeholder 10">
            <a:extLst>
              <a:ext uri="{FF2B5EF4-FFF2-40B4-BE49-F238E27FC236}">
                <a16:creationId xmlns:a16="http://schemas.microsoft.com/office/drawing/2014/main" id="{7A47D413-361D-D64A-9C43-6CC609FFFDA1}"/>
              </a:ext>
            </a:extLst>
          </p:cNvPr>
          <p:cNvSpPr>
            <a:spLocks noGrp="1"/>
          </p:cNvSpPr>
          <p:nvPr>
            <p:ph type="chart" sz="quarter" idx="14"/>
          </p:nvPr>
        </p:nvSpPr>
        <p:spPr>
          <a:xfrm>
            <a:off x="831850" y="1236799"/>
            <a:ext cx="10515600" cy="4102456"/>
          </a:xfrm>
        </p:spPr>
        <p:txBody>
          <a:bodyPr/>
          <a:lstStyle/>
          <a:p>
            <a:endParaRPr lang="en-US"/>
          </a:p>
        </p:txBody>
      </p:sp>
    </p:spTree>
    <p:extLst>
      <p:ext uri="{BB962C8B-B14F-4D97-AF65-F5344CB8AC3E}">
        <p14:creationId xmlns:p14="http://schemas.microsoft.com/office/powerpoint/2010/main" val="720757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Text at S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A7B20B-C2D2-A94E-8E54-98593B3AEAC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6B562B4-0007-9845-A097-88AEB94FA4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AEB97D-B190-784F-863D-6693445E18CA}"/>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9" name="Text Placeholder 8">
            <a:extLst>
              <a:ext uri="{FF2B5EF4-FFF2-40B4-BE49-F238E27FC236}">
                <a16:creationId xmlns:a16="http://schemas.microsoft.com/office/drawing/2014/main" id="{054F54DD-C6F3-E34E-946C-337E9E032575}"/>
              </a:ext>
            </a:extLst>
          </p:cNvPr>
          <p:cNvSpPr>
            <a:spLocks noGrp="1"/>
          </p:cNvSpPr>
          <p:nvPr>
            <p:ph type="body" sz="quarter" idx="13" hasCustomPrompt="1"/>
          </p:nvPr>
        </p:nvSpPr>
        <p:spPr>
          <a:xfrm>
            <a:off x="838200" y="333428"/>
            <a:ext cx="8439150" cy="606372"/>
          </a:xfrm>
        </p:spPr>
        <p:txBody>
          <a:bodyPr>
            <a:normAutofit/>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hart Placeholder 10">
            <a:extLst>
              <a:ext uri="{FF2B5EF4-FFF2-40B4-BE49-F238E27FC236}">
                <a16:creationId xmlns:a16="http://schemas.microsoft.com/office/drawing/2014/main" id="{7A47D413-361D-D64A-9C43-6CC609FFFDA1}"/>
              </a:ext>
            </a:extLst>
          </p:cNvPr>
          <p:cNvSpPr>
            <a:spLocks noGrp="1"/>
          </p:cNvSpPr>
          <p:nvPr>
            <p:ph type="chart" sz="quarter" idx="14"/>
          </p:nvPr>
        </p:nvSpPr>
        <p:spPr>
          <a:xfrm>
            <a:off x="4038600" y="1142208"/>
            <a:ext cx="7308850" cy="4953791"/>
          </a:xfrm>
        </p:spPr>
        <p:txBody>
          <a:bodyPr/>
          <a:lstStyle/>
          <a:p>
            <a:endParaRPr lang="en-US"/>
          </a:p>
        </p:txBody>
      </p:sp>
      <p:sp>
        <p:nvSpPr>
          <p:cNvPr id="8" name="Text Placeholder 11">
            <a:extLst>
              <a:ext uri="{FF2B5EF4-FFF2-40B4-BE49-F238E27FC236}">
                <a16:creationId xmlns:a16="http://schemas.microsoft.com/office/drawing/2014/main" id="{917AAB6B-89A6-2C4A-9118-04D7DFA77C3F}"/>
              </a:ext>
            </a:extLst>
          </p:cNvPr>
          <p:cNvSpPr>
            <a:spLocks noGrp="1"/>
          </p:cNvSpPr>
          <p:nvPr>
            <p:ph type="body" sz="quarter" idx="15"/>
          </p:nvPr>
        </p:nvSpPr>
        <p:spPr>
          <a:xfrm>
            <a:off x="862013" y="1152525"/>
            <a:ext cx="2806097" cy="2757323"/>
          </a:xfrm>
        </p:spPr>
        <p:txBody>
          <a:bodyPr>
            <a:normAutofit/>
          </a:bodyPr>
          <a:lstStyle>
            <a:lvl1pPr marL="0" indent="0">
              <a:buFontTx/>
              <a:buNone/>
              <a:defRPr sz="2400" b="0" i="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a:t>
            </a:r>
          </a:p>
        </p:txBody>
      </p:sp>
    </p:spTree>
    <p:extLst>
      <p:ext uri="{BB962C8B-B14F-4D97-AF65-F5344CB8AC3E}">
        <p14:creationId xmlns:p14="http://schemas.microsoft.com/office/powerpoint/2010/main" val="337586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448-04EF-BA48-A810-8A9693088D45}"/>
              </a:ext>
            </a:extLst>
          </p:cNvPr>
          <p:cNvSpPr>
            <a:spLocks noGrp="1"/>
          </p:cNvSpPr>
          <p:nvPr>
            <p:ph type="title" hasCustomPrompt="1"/>
          </p:nvPr>
        </p:nvSpPr>
        <p:spPr/>
        <p:txBody>
          <a:bodyPr/>
          <a:lstStyle/>
          <a:p>
            <a:r>
              <a:rPr lang="en-US" dirty="0"/>
              <a:t>Click to Edit Master Title Style</a:t>
            </a:r>
          </a:p>
        </p:txBody>
      </p:sp>
      <p:sp>
        <p:nvSpPr>
          <p:cNvPr id="8" name="Text Placeholder 7">
            <a:extLst>
              <a:ext uri="{FF2B5EF4-FFF2-40B4-BE49-F238E27FC236}">
                <a16:creationId xmlns:a16="http://schemas.microsoft.com/office/drawing/2014/main" id="{9E1120C9-3CD1-5449-AEF1-98CA2CE3D824}"/>
              </a:ext>
            </a:extLst>
          </p:cNvPr>
          <p:cNvSpPr>
            <a:spLocks noGrp="1"/>
          </p:cNvSpPr>
          <p:nvPr>
            <p:ph type="body" sz="quarter" idx="10" hasCustomPrompt="1"/>
          </p:nvPr>
        </p:nvSpPr>
        <p:spPr>
          <a:xfrm>
            <a:off x="838200" y="4679567"/>
            <a:ext cx="7924800" cy="1560894"/>
          </a:xfrm>
        </p:spPr>
        <p:txBody>
          <a:bodyPr/>
          <a:lstStyle/>
          <a:p>
            <a:pPr lvl="0"/>
            <a:r>
              <a:rPr lang="en-US" dirty="0"/>
              <a:t>Click to Edit Master Text Styles</a:t>
            </a:r>
          </a:p>
        </p:txBody>
      </p:sp>
    </p:spTree>
    <p:extLst>
      <p:ext uri="{BB962C8B-B14F-4D97-AF65-F5344CB8AC3E}">
        <p14:creationId xmlns:p14="http://schemas.microsoft.com/office/powerpoint/2010/main" val="2337922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1869871" y="1777106"/>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edit Master text styles edit Master text styles edit Master text styles edit Master text styles</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Title Style</a:t>
            </a:r>
          </a:p>
        </p:txBody>
      </p:sp>
      <p:pic>
        <p:nvPicPr>
          <p:cNvPr id="9" name="Graphic 8" descr="Medical outline">
            <a:extLst>
              <a:ext uri="{FF2B5EF4-FFF2-40B4-BE49-F238E27FC236}">
                <a16:creationId xmlns:a16="http://schemas.microsoft.com/office/drawing/2014/main" id="{766A101D-9CE2-3D4A-94E1-F1F7A9B8090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38200" y="1689100"/>
            <a:ext cx="914400" cy="914400"/>
          </a:xfrm>
          <a:prstGeom prst="rect">
            <a:avLst/>
          </a:prstGeom>
        </p:spPr>
      </p:pic>
      <p:sp>
        <p:nvSpPr>
          <p:cNvPr id="11" name="Text Placeholder 2">
            <a:extLst>
              <a:ext uri="{FF2B5EF4-FFF2-40B4-BE49-F238E27FC236}">
                <a16:creationId xmlns:a16="http://schemas.microsoft.com/office/drawing/2014/main" id="{3252FBC2-26C2-B446-B938-DB93C3E65756}"/>
              </a:ext>
            </a:extLst>
          </p:cNvPr>
          <p:cNvSpPr>
            <a:spLocks noGrp="1"/>
          </p:cNvSpPr>
          <p:nvPr>
            <p:ph type="body" idx="15" hasCustomPrompt="1"/>
          </p:nvPr>
        </p:nvSpPr>
        <p:spPr>
          <a:xfrm>
            <a:off x="1869871" y="3038348"/>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edit Master text styles edit Master text styles edit Master text styles edit Master text style</a:t>
            </a:r>
          </a:p>
        </p:txBody>
      </p:sp>
      <p:pic>
        <p:nvPicPr>
          <p:cNvPr id="14" name="Graphic 13" descr="Heart with pulse outline">
            <a:extLst>
              <a:ext uri="{FF2B5EF4-FFF2-40B4-BE49-F238E27FC236}">
                <a16:creationId xmlns:a16="http://schemas.microsoft.com/office/drawing/2014/main" id="{18ABC6A9-9609-5C42-8D19-443447AA9CA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8200" y="2971800"/>
            <a:ext cx="914400" cy="914400"/>
          </a:xfrm>
          <a:prstGeom prst="rect">
            <a:avLst/>
          </a:prstGeom>
        </p:spPr>
      </p:pic>
      <p:sp>
        <p:nvSpPr>
          <p:cNvPr id="15" name="Text Placeholder 2">
            <a:extLst>
              <a:ext uri="{FF2B5EF4-FFF2-40B4-BE49-F238E27FC236}">
                <a16:creationId xmlns:a16="http://schemas.microsoft.com/office/drawing/2014/main" id="{C8CE7DCF-5BB4-124D-82A4-6ACB8FE44218}"/>
              </a:ext>
            </a:extLst>
          </p:cNvPr>
          <p:cNvSpPr>
            <a:spLocks noGrp="1"/>
          </p:cNvSpPr>
          <p:nvPr>
            <p:ph type="body" idx="16" hasCustomPrompt="1"/>
          </p:nvPr>
        </p:nvSpPr>
        <p:spPr>
          <a:xfrm>
            <a:off x="1869871" y="4299589"/>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edit Master text styles edit Master text styles edit Master text styles edit Master text styles</a:t>
            </a:r>
          </a:p>
        </p:txBody>
      </p:sp>
      <p:pic>
        <p:nvPicPr>
          <p:cNvPr id="18" name="Graphic 17" descr="Doctor female outline">
            <a:extLst>
              <a:ext uri="{FF2B5EF4-FFF2-40B4-BE49-F238E27FC236}">
                <a16:creationId xmlns:a16="http://schemas.microsoft.com/office/drawing/2014/main" id="{DADBB7FD-DAD0-704F-AA08-1AFEED2EC7E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62013" y="4254500"/>
            <a:ext cx="914400" cy="914400"/>
          </a:xfrm>
          <a:prstGeom prst="rect">
            <a:avLst/>
          </a:prstGeom>
        </p:spPr>
      </p:pic>
    </p:spTree>
    <p:extLst>
      <p:ext uri="{BB962C8B-B14F-4D97-AF65-F5344CB8AC3E}">
        <p14:creationId xmlns:p14="http://schemas.microsoft.com/office/powerpoint/2010/main" val="414420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 Bullets w/Ghosted Logo Mark">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id="{DE62869F-C031-014C-8EC5-7ED1FD2B54AE}"/>
              </a:ext>
            </a:extLst>
          </p:cNvPr>
          <p:cNvPicPr>
            <a:picLocks noChangeAspect="1"/>
          </p:cNvPicPr>
          <p:nvPr userDrawn="1"/>
        </p:nvPicPr>
        <p:blipFill>
          <a:blip r:embed="rId2">
            <a:alphaModFix amt="5000"/>
          </a:blip>
          <a:stretch>
            <a:fillRect/>
          </a:stretch>
        </p:blipFill>
        <p:spPr>
          <a:xfrm>
            <a:off x="7382258" y="1270660"/>
            <a:ext cx="4957516" cy="4957516"/>
          </a:xfrm>
          <a:prstGeom prst="rect">
            <a:avLst/>
          </a:prstGeom>
        </p:spPr>
      </p:pic>
      <p:sp>
        <p:nvSpPr>
          <p:cNvPr id="2" name="Title 1">
            <a:extLst>
              <a:ext uri="{FF2B5EF4-FFF2-40B4-BE49-F238E27FC236}">
                <a16:creationId xmlns:a16="http://schemas.microsoft.com/office/drawing/2014/main" id="{5CEC0B5F-2B85-1B46-9149-C713C7FA0B87}"/>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04E0ED-326D-3A44-80D4-7FAF419FD7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0582EFD-B97B-B84C-83B9-1999628E25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0911E-E673-F340-AF76-C50A93A1F01D}"/>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7" name="Text Placeholder 2">
            <a:extLst>
              <a:ext uri="{FF2B5EF4-FFF2-40B4-BE49-F238E27FC236}">
                <a16:creationId xmlns:a16="http://schemas.microsoft.com/office/drawing/2014/main" id="{3E2D4D0A-BBFC-584A-AD18-7EE8069A6FFD}"/>
              </a:ext>
            </a:extLst>
          </p:cNvPr>
          <p:cNvSpPr>
            <a:spLocks noGrp="1"/>
          </p:cNvSpPr>
          <p:nvPr>
            <p:ph type="body" idx="13" hasCustomPrompt="1"/>
          </p:nvPr>
        </p:nvSpPr>
        <p:spPr>
          <a:xfrm>
            <a:off x="1869871" y="1777106"/>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edit Master text styles edit Master text styles edit Master text styles edit Master text styles</a:t>
            </a:r>
          </a:p>
        </p:txBody>
      </p:sp>
      <p:sp>
        <p:nvSpPr>
          <p:cNvPr id="12" name="Text Placeholder 11">
            <a:extLst>
              <a:ext uri="{FF2B5EF4-FFF2-40B4-BE49-F238E27FC236}">
                <a16:creationId xmlns:a16="http://schemas.microsoft.com/office/drawing/2014/main" id="{602562F5-5B02-5D4D-8846-573207CD463E}"/>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Title Style</a:t>
            </a:r>
          </a:p>
        </p:txBody>
      </p:sp>
      <p:pic>
        <p:nvPicPr>
          <p:cNvPr id="9" name="Graphic 8" descr="Medical outline">
            <a:extLst>
              <a:ext uri="{FF2B5EF4-FFF2-40B4-BE49-F238E27FC236}">
                <a16:creationId xmlns:a16="http://schemas.microsoft.com/office/drawing/2014/main" id="{766A101D-9CE2-3D4A-94E1-F1F7A9B8090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8200" y="1689100"/>
            <a:ext cx="914400" cy="914400"/>
          </a:xfrm>
          <a:prstGeom prst="rect">
            <a:avLst/>
          </a:prstGeom>
        </p:spPr>
      </p:pic>
      <p:sp>
        <p:nvSpPr>
          <p:cNvPr id="11" name="Text Placeholder 2">
            <a:extLst>
              <a:ext uri="{FF2B5EF4-FFF2-40B4-BE49-F238E27FC236}">
                <a16:creationId xmlns:a16="http://schemas.microsoft.com/office/drawing/2014/main" id="{3252FBC2-26C2-B446-B938-DB93C3E65756}"/>
              </a:ext>
            </a:extLst>
          </p:cNvPr>
          <p:cNvSpPr>
            <a:spLocks noGrp="1"/>
          </p:cNvSpPr>
          <p:nvPr>
            <p:ph type="body" idx="15" hasCustomPrompt="1"/>
          </p:nvPr>
        </p:nvSpPr>
        <p:spPr>
          <a:xfrm>
            <a:off x="1869871" y="3038348"/>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edit Master text styles edit Master text styles edit Master text styles edit Master text style</a:t>
            </a:r>
          </a:p>
        </p:txBody>
      </p:sp>
      <p:pic>
        <p:nvPicPr>
          <p:cNvPr id="14" name="Graphic 13" descr="Heart with pulse outline">
            <a:extLst>
              <a:ext uri="{FF2B5EF4-FFF2-40B4-BE49-F238E27FC236}">
                <a16:creationId xmlns:a16="http://schemas.microsoft.com/office/drawing/2014/main" id="{18ABC6A9-9609-5C42-8D19-443447AA9CA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38200" y="2971800"/>
            <a:ext cx="914400" cy="914400"/>
          </a:xfrm>
          <a:prstGeom prst="rect">
            <a:avLst/>
          </a:prstGeom>
        </p:spPr>
      </p:pic>
      <p:sp>
        <p:nvSpPr>
          <p:cNvPr id="15" name="Text Placeholder 2">
            <a:extLst>
              <a:ext uri="{FF2B5EF4-FFF2-40B4-BE49-F238E27FC236}">
                <a16:creationId xmlns:a16="http://schemas.microsoft.com/office/drawing/2014/main" id="{C8CE7DCF-5BB4-124D-82A4-6ACB8FE44218}"/>
              </a:ext>
            </a:extLst>
          </p:cNvPr>
          <p:cNvSpPr>
            <a:spLocks noGrp="1"/>
          </p:cNvSpPr>
          <p:nvPr>
            <p:ph type="body" idx="16" hasCustomPrompt="1"/>
          </p:nvPr>
        </p:nvSpPr>
        <p:spPr>
          <a:xfrm>
            <a:off x="1869871" y="4299589"/>
            <a:ext cx="7618438" cy="1134260"/>
          </a:xfrm>
        </p:spPr>
        <p:txBody>
          <a:bodyPr>
            <a:normAutofit/>
          </a:bodyPr>
          <a:lstStyle>
            <a:lvl1pPr marL="0" indent="0">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edit Master text styles edit Master text styles edit Master text styles edit Master text styles</a:t>
            </a:r>
          </a:p>
        </p:txBody>
      </p:sp>
      <p:pic>
        <p:nvPicPr>
          <p:cNvPr id="18" name="Graphic 17" descr="Doctor female outline">
            <a:extLst>
              <a:ext uri="{FF2B5EF4-FFF2-40B4-BE49-F238E27FC236}">
                <a16:creationId xmlns:a16="http://schemas.microsoft.com/office/drawing/2014/main" id="{DADBB7FD-DAD0-704F-AA08-1AFEED2EC7E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862013" y="4254500"/>
            <a:ext cx="914400" cy="914400"/>
          </a:xfrm>
          <a:prstGeom prst="rect">
            <a:avLst/>
          </a:prstGeom>
        </p:spPr>
      </p:pic>
    </p:spTree>
    <p:extLst>
      <p:ext uri="{BB962C8B-B14F-4D97-AF65-F5344CB8AC3E}">
        <p14:creationId xmlns:p14="http://schemas.microsoft.com/office/powerpoint/2010/main" val="234453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77A4-86FC-4F42-A8A1-BF04D9F8448C}"/>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FA3DBD-4166-174A-8F0D-E67C006B1150}"/>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2CC1306-9512-BE42-896D-B0D81F4F0D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477AFB-ACE3-2344-BD65-D2B9FFE1116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71E63F4-E1C0-2541-9B54-7A20A73190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B4A317-6DBD-9E4B-A2DE-81872EC1CACE}"/>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8" name="Text Placeholder 11">
            <a:extLst>
              <a:ext uri="{FF2B5EF4-FFF2-40B4-BE49-F238E27FC236}">
                <a16:creationId xmlns:a16="http://schemas.microsoft.com/office/drawing/2014/main" id="{E8777DA6-7249-F649-8AC3-FC610511B390}"/>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Title Style</a:t>
            </a:r>
          </a:p>
        </p:txBody>
      </p:sp>
    </p:spTree>
    <p:extLst>
      <p:ext uri="{BB962C8B-B14F-4D97-AF65-F5344CB8AC3E}">
        <p14:creationId xmlns:p14="http://schemas.microsoft.com/office/powerpoint/2010/main" val="2512030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E25B-DF2F-7B42-8E6B-C63811842F15}"/>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214401E-DA64-C242-B6A2-112A62A66534}"/>
              </a:ext>
            </a:extLst>
          </p:cNvPr>
          <p:cNvSpPr>
            <a:spLocks noGrp="1"/>
          </p:cNvSpPr>
          <p:nvPr>
            <p:ph idx="1"/>
          </p:nvPr>
        </p:nvSpPr>
        <p:spPr>
          <a:xfrm>
            <a:off x="848710" y="1773075"/>
            <a:ext cx="8787715" cy="4301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4BC5D-3A28-A446-8ECF-BB7A7DB169D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85D3360-3698-6F43-8BD9-38B8020339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C244DD-45F0-6A47-8FB2-E37996949AA6}"/>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7" name="Text Placeholder 11">
            <a:extLst>
              <a:ext uri="{FF2B5EF4-FFF2-40B4-BE49-F238E27FC236}">
                <a16:creationId xmlns:a16="http://schemas.microsoft.com/office/drawing/2014/main" id="{538F79AA-7BA1-9D4C-923B-01D7AC26A481}"/>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Title Style</a:t>
            </a:r>
          </a:p>
        </p:txBody>
      </p:sp>
    </p:spTree>
    <p:extLst>
      <p:ext uri="{BB962C8B-B14F-4D97-AF65-F5344CB8AC3E}">
        <p14:creationId xmlns:p14="http://schemas.microsoft.com/office/powerpoint/2010/main" val="48773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Copy w/Ghosted Logo Mark">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0553C4C-42F0-554C-B590-7C1C3EFAAC63}"/>
              </a:ext>
            </a:extLst>
          </p:cNvPr>
          <p:cNvPicPr>
            <a:picLocks noChangeAspect="1"/>
          </p:cNvPicPr>
          <p:nvPr userDrawn="1"/>
        </p:nvPicPr>
        <p:blipFill>
          <a:blip r:embed="rId2">
            <a:alphaModFix amt="5000"/>
          </a:blip>
          <a:stretch>
            <a:fillRect/>
          </a:stretch>
        </p:blipFill>
        <p:spPr>
          <a:xfrm>
            <a:off x="7382258" y="1270660"/>
            <a:ext cx="4957516" cy="4957516"/>
          </a:xfrm>
          <a:prstGeom prst="rect">
            <a:avLst/>
          </a:prstGeom>
        </p:spPr>
      </p:pic>
      <p:sp>
        <p:nvSpPr>
          <p:cNvPr id="2" name="Title 1">
            <a:extLst>
              <a:ext uri="{FF2B5EF4-FFF2-40B4-BE49-F238E27FC236}">
                <a16:creationId xmlns:a16="http://schemas.microsoft.com/office/drawing/2014/main" id="{ACC5E25B-DF2F-7B42-8E6B-C63811842F15}"/>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214401E-DA64-C242-B6A2-112A62A66534}"/>
              </a:ext>
            </a:extLst>
          </p:cNvPr>
          <p:cNvSpPr>
            <a:spLocks noGrp="1"/>
          </p:cNvSpPr>
          <p:nvPr>
            <p:ph idx="1"/>
          </p:nvPr>
        </p:nvSpPr>
        <p:spPr>
          <a:xfrm>
            <a:off x="848711" y="1773075"/>
            <a:ext cx="8787714" cy="4301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4BC5D-3A28-A446-8ECF-BB7A7DB169D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85D3360-3698-6F43-8BD9-38B8020339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C244DD-45F0-6A47-8FB2-E37996949AA6}"/>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7" name="Text Placeholder 11">
            <a:extLst>
              <a:ext uri="{FF2B5EF4-FFF2-40B4-BE49-F238E27FC236}">
                <a16:creationId xmlns:a16="http://schemas.microsoft.com/office/drawing/2014/main" id="{538F79AA-7BA1-9D4C-923B-01D7AC26A481}"/>
              </a:ext>
            </a:extLst>
          </p:cNvPr>
          <p:cNvSpPr>
            <a:spLocks noGrp="1"/>
          </p:cNvSpPr>
          <p:nvPr>
            <p:ph type="body" sz="quarter" idx="14" hasCustomPrompt="1"/>
          </p:nvPr>
        </p:nvSpPr>
        <p:spPr>
          <a:xfrm>
            <a:off x="862013" y="1152525"/>
            <a:ext cx="87645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Title Style</a:t>
            </a:r>
          </a:p>
        </p:txBody>
      </p:sp>
    </p:spTree>
    <p:extLst>
      <p:ext uri="{BB962C8B-B14F-4D97-AF65-F5344CB8AC3E}">
        <p14:creationId xmlns:p14="http://schemas.microsoft.com/office/powerpoint/2010/main" val="2199002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rt Copy w/Pictur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A401BD-3A79-0549-9216-8D51CFC8E38C}"/>
              </a:ext>
            </a:extLst>
          </p:cNvPr>
          <p:cNvSpPr>
            <a:spLocks noGrp="1"/>
          </p:cNvSpPr>
          <p:nvPr>
            <p:ph type="subTitle" idx="1" hasCustomPrompt="1"/>
          </p:nvPr>
        </p:nvSpPr>
        <p:spPr>
          <a:xfrm>
            <a:off x="862013" y="1818906"/>
            <a:ext cx="2806097" cy="3873843"/>
          </a:xfrm>
        </p:spPr>
        <p:txBody>
          <a:bodyPr/>
          <a:lstStyle>
            <a:lvl1pPr marL="0" indent="0" algn="l">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sp>
        <p:nvSpPr>
          <p:cNvPr id="4" name="Date Placeholder 3">
            <a:extLst>
              <a:ext uri="{FF2B5EF4-FFF2-40B4-BE49-F238E27FC236}">
                <a16:creationId xmlns:a16="http://schemas.microsoft.com/office/drawing/2014/main" id="{FDA9A0FC-9298-F94D-9878-778922A3DB3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347E9C0-5810-E34E-870D-2E3A0B566D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ADF0E4-5905-8740-AE40-DDA7859671D3}"/>
              </a:ext>
            </a:extLst>
          </p:cNvPr>
          <p:cNvSpPr>
            <a:spLocks noGrp="1"/>
          </p:cNvSpPr>
          <p:nvPr>
            <p:ph type="sldNum" sz="quarter" idx="12"/>
          </p:nvPr>
        </p:nvSpPr>
        <p:spPr/>
        <p:txBody>
          <a:bodyPr/>
          <a:lstStyle/>
          <a:p>
            <a:fld id="{393C9FAC-AC41-E147-86B9-CFEB97822033}" type="slidenum">
              <a:rPr lang="en-US" smtClean="0"/>
              <a:t>‹#›</a:t>
            </a:fld>
            <a:endParaRPr lang="en-US" dirty="0"/>
          </a:p>
        </p:txBody>
      </p:sp>
      <p:sp>
        <p:nvSpPr>
          <p:cNvPr id="8" name="Text Placeholder 11">
            <a:extLst>
              <a:ext uri="{FF2B5EF4-FFF2-40B4-BE49-F238E27FC236}">
                <a16:creationId xmlns:a16="http://schemas.microsoft.com/office/drawing/2014/main" id="{4C17A383-128E-464C-958A-22D5F621C9BC}"/>
              </a:ext>
            </a:extLst>
          </p:cNvPr>
          <p:cNvSpPr>
            <a:spLocks noGrp="1"/>
          </p:cNvSpPr>
          <p:nvPr>
            <p:ph type="body" sz="quarter" idx="14" hasCustomPrompt="1"/>
          </p:nvPr>
        </p:nvSpPr>
        <p:spPr>
          <a:xfrm>
            <a:off x="862013" y="1152525"/>
            <a:ext cx="7291387" cy="536575"/>
          </a:xfrm>
        </p:spPr>
        <p:txBody>
          <a:bodyPr>
            <a:normAutofit/>
          </a:bodyPr>
          <a:lstStyle>
            <a:lvl1pPr marL="0" indent="0">
              <a:buFontTx/>
              <a:buNone/>
              <a:defRPr sz="2600" b="1" i="0">
                <a:solidFill>
                  <a:srgbClr val="4A4D5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Title Style</a:t>
            </a:r>
          </a:p>
        </p:txBody>
      </p:sp>
      <p:sp>
        <p:nvSpPr>
          <p:cNvPr id="9" name="Picture Placeholder 8">
            <a:extLst>
              <a:ext uri="{FF2B5EF4-FFF2-40B4-BE49-F238E27FC236}">
                <a16:creationId xmlns:a16="http://schemas.microsoft.com/office/drawing/2014/main" id="{26BBE773-26DA-4C4C-9EB3-D80A17F9D210}"/>
              </a:ext>
            </a:extLst>
          </p:cNvPr>
          <p:cNvSpPr>
            <a:spLocks noGrp="1"/>
          </p:cNvSpPr>
          <p:nvPr>
            <p:ph type="pic" sz="quarter" idx="15"/>
          </p:nvPr>
        </p:nvSpPr>
        <p:spPr>
          <a:xfrm>
            <a:off x="4038600" y="1818907"/>
            <a:ext cx="7315200" cy="4361176"/>
          </a:xfrm>
        </p:spPr>
        <p:txBody>
          <a:bodyPr/>
          <a:lstStyle/>
          <a:p>
            <a:endParaRPr lang="en-US"/>
          </a:p>
        </p:txBody>
      </p:sp>
      <p:sp>
        <p:nvSpPr>
          <p:cNvPr id="2" name="Title 1">
            <a:extLst>
              <a:ext uri="{FF2B5EF4-FFF2-40B4-BE49-F238E27FC236}">
                <a16:creationId xmlns:a16="http://schemas.microsoft.com/office/drawing/2014/main" id="{224D9D6C-648D-F4C2-89FD-DCDF05B53914}"/>
              </a:ext>
            </a:extLst>
          </p:cNvPr>
          <p:cNvSpPr>
            <a:spLocks noGrp="1"/>
          </p:cNvSpPr>
          <p:nvPr>
            <p:ph type="title" hasCustomPrompt="1"/>
          </p:nvPr>
        </p:nvSpPr>
        <p:spPr>
          <a:xfrm>
            <a:off x="838200" y="243624"/>
            <a:ext cx="8787714" cy="682487"/>
          </a:xfrm>
        </p:spPr>
        <p:txBody>
          <a:bodyPr/>
          <a:lstStyle/>
          <a:p>
            <a:r>
              <a:rPr lang="en-US" dirty="0"/>
              <a:t>Click to Edit Master Title Style</a:t>
            </a:r>
          </a:p>
        </p:txBody>
      </p:sp>
    </p:spTree>
    <p:extLst>
      <p:ext uri="{BB962C8B-B14F-4D97-AF65-F5344CB8AC3E}">
        <p14:creationId xmlns:p14="http://schemas.microsoft.com/office/powerpoint/2010/main" val="1478249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EF82-A19A-F74C-BA75-0B63401D0FFA}"/>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9454CE-0AE5-8849-ABBB-0BAAA302849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2DDECD4-489F-114F-88C1-8E5DD49A455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FBF8B0-B8B7-C044-BD03-7BF39F7F9EB6}"/>
              </a:ext>
            </a:extLst>
          </p:cNvPr>
          <p:cNvSpPr>
            <a:spLocks noGrp="1"/>
          </p:cNvSpPr>
          <p:nvPr>
            <p:ph type="sldNum" sz="quarter" idx="12"/>
          </p:nvPr>
        </p:nvSpPr>
        <p:spPr/>
        <p:txBody>
          <a:bodyPr/>
          <a:lstStyle/>
          <a:p>
            <a:fld id="{393C9FAC-AC41-E147-86B9-CFEB97822033}" type="slidenum">
              <a:rPr lang="en-US" smtClean="0"/>
              <a:t>‹#›</a:t>
            </a:fld>
            <a:endParaRPr lang="en-US" dirty="0"/>
          </a:p>
        </p:txBody>
      </p:sp>
    </p:spTree>
    <p:extLst>
      <p:ext uri="{BB962C8B-B14F-4D97-AF65-F5344CB8AC3E}">
        <p14:creationId xmlns:p14="http://schemas.microsoft.com/office/powerpoint/2010/main" val="1204982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448-04EF-BA48-A810-8A9693088D45}"/>
              </a:ext>
            </a:extLst>
          </p:cNvPr>
          <p:cNvSpPr>
            <a:spLocks noGrp="1"/>
          </p:cNvSpPr>
          <p:nvPr>
            <p:ph type="title" hasCustomPrompt="1"/>
          </p:nvPr>
        </p:nvSpPr>
        <p:spPr/>
        <p:txBody>
          <a:bodyPr/>
          <a:lstStyle/>
          <a:p>
            <a:r>
              <a:rPr lang="en-US" dirty="0"/>
              <a:t>Thank You!</a:t>
            </a:r>
          </a:p>
        </p:txBody>
      </p:sp>
      <p:sp>
        <p:nvSpPr>
          <p:cNvPr id="8" name="Text Placeholder 7">
            <a:extLst>
              <a:ext uri="{FF2B5EF4-FFF2-40B4-BE49-F238E27FC236}">
                <a16:creationId xmlns:a16="http://schemas.microsoft.com/office/drawing/2014/main" id="{9E1120C9-3CD1-5449-AEF1-98CA2CE3D824}"/>
              </a:ext>
            </a:extLst>
          </p:cNvPr>
          <p:cNvSpPr>
            <a:spLocks noGrp="1"/>
          </p:cNvSpPr>
          <p:nvPr>
            <p:ph type="body" sz="quarter" idx="10" hasCustomPrompt="1"/>
          </p:nvPr>
        </p:nvSpPr>
        <p:spPr>
          <a:xfrm>
            <a:off x="838200" y="4679567"/>
            <a:ext cx="7924800" cy="1560894"/>
          </a:xfrm>
        </p:spPr>
        <p:txBody>
          <a:bodyPr/>
          <a:lstStyle/>
          <a:p>
            <a:pPr lvl="0"/>
            <a:r>
              <a:rPr lang="en-US" dirty="0"/>
              <a:t>For more info, contact:</a:t>
            </a:r>
            <a:br>
              <a:rPr lang="en-US" dirty="0"/>
            </a:br>
            <a:r>
              <a:rPr lang="en-US" dirty="0" err="1"/>
              <a:t>Firstname</a:t>
            </a:r>
            <a:r>
              <a:rPr lang="en-US" dirty="0"/>
              <a:t> </a:t>
            </a:r>
            <a:r>
              <a:rPr lang="en-US" dirty="0" err="1"/>
              <a:t>Lastname</a:t>
            </a:r>
            <a:br>
              <a:rPr lang="en-US" dirty="0"/>
            </a:br>
            <a:r>
              <a:rPr lang="en-US" dirty="0" err="1"/>
              <a:t>Flastname@htanc.com</a:t>
            </a:r>
            <a:endParaRPr lang="en-US" dirty="0"/>
          </a:p>
        </p:txBody>
      </p:sp>
    </p:spTree>
    <p:extLst>
      <p:ext uri="{BB962C8B-B14F-4D97-AF65-F5344CB8AC3E}">
        <p14:creationId xmlns:p14="http://schemas.microsoft.com/office/powerpoint/2010/main" val="3308907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448-04EF-BA48-A810-8A9693088D45}"/>
              </a:ext>
            </a:extLst>
          </p:cNvPr>
          <p:cNvSpPr>
            <a:spLocks noGrp="1"/>
          </p:cNvSpPr>
          <p:nvPr>
            <p:ph type="title" hasCustomPrompt="1"/>
          </p:nvPr>
        </p:nvSpPr>
        <p:spPr/>
        <p:txBody>
          <a:bodyPr/>
          <a:lstStyle/>
          <a:p>
            <a:r>
              <a:rPr lang="en-US" dirty="0"/>
              <a:t>Thank You!</a:t>
            </a:r>
          </a:p>
        </p:txBody>
      </p:sp>
      <p:sp>
        <p:nvSpPr>
          <p:cNvPr id="8" name="Text Placeholder 7">
            <a:extLst>
              <a:ext uri="{FF2B5EF4-FFF2-40B4-BE49-F238E27FC236}">
                <a16:creationId xmlns:a16="http://schemas.microsoft.com/office/drawing/2014/main" id="{9E1120C9-3CD1-5449-AEF1-98CA2CE3D824}"/>
              </a:ext>
            </a:extLst>
          </p:cNvPr>
          <p:cNvSpPr>
            <a:spLocks noGrp="1"/>
          </p:cNvSpPr>
          <p:nvPr>
            <p:ph type="body" sz="quarter" idx="10" hasCustomPrompt="1"/>
          </p:nvPr>
        </p:nvSpPr>
        <p:spPr>
          <a:xfrm>
            <a:off x="838200" y="4679567"/>
            <a:ext cx="7924800" cy="1560894"/>
          </a:xfrm>
        </p:spPr>
        <p:txBody>
          <a:bodyPr/>
          <a:lstStyle/>
          <a:p>
            <a:pPr lvl="0"/>
            <a:r>
              <a:rPr lang="en-US" dirty="0"/>
              <a:t>For more info, contact:</a:t>
            </a:r>
            <a:br>
              <a:rPr lang="en-US" dirty="0"/>
            </a:br>
            <a:r>
              <a:rPr lang="en-US" dirty="0" err="1"/>
              <a:t>Firstname</a:t>
            </a:r>
            <a:r>
              <a:rPr lang="en-US" dirty="0"/>
              <a:t> </a:t>
            </a:r>
            <a:r>
              <a:rPr lang="en-US" dirty="0" err="1"/>
              <a:t>Lastname</a:t>
            </a:r>
            <a:br>
              <a:rPr lang="en-US" dirty="0"/>
            </a:br>
            <a:r>
              <a:rPr lang="en-US" dirty="0" err="1"/>
              <a:t>Flastname@htanc.com</a:t>
            </a:r>
            <a:endParaRPr lang="en-US" dirty="0"/>
          </a:p>
        </p:txBody>
      </p:sp>
    </p:spTree>
    <p:extLst>
      <p:ext uri="{BB962C8B-B14F-4D97-AF65-F5344CB8AC3E}">
        <p14:creationId xmlns:p14="http://schemas.microsoft.com/office/powerpoint/2010/main" val="99215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81CA-FFF7-0940-80D9-FA43AE038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A138B-6CF2-114D-AB1B-62ACF4FB154E}"/>
              </a:ext>
            </a:extLst>
          </p:cNvPr>
          <p:cNvSpPr>
            <a:spLocks noGrp="1"/>
          </p:cNvSpPr>
          <p:nvPr>
            <p:ph idx="1"/>
          </p:nvPr>
        </p:nvSpPr>
        <p:spPr/>
        <p:txBody>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8F90576E-0E31-A944-83F8-DBF184793FB3}"/>
              </a:ext>
            </a:extLst>
          </p:cNvPr>
          <p:cNvSpPr>
            <a:spLocks noGrp="1"/>
          </p:cNvSpPr>
          <p:nvPr>
            <p:ph type="sldNum" sz="quarter" idx="12"/>
          </p:nvPr>
        </p:nvSpPr>
        <p:spPr>
          <a:xfrm>
            <a:off x="10331668" y="6356350"/>
            <a:ext cx="1022131" cy="365125"/>
          </a:xfrm>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228043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A620-D698-E24D-9B3A-68C82AF1B45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8B90BEF-1FFF-2C43-9E81-B259F76FE8D1}"/>
              </a:ext>
            </a:extLst>
          </p:cNvPr>
          <p:cNvSpPr>
            <a:spLocks noGrp="1"/>
          </p:cNvSpPr>
          <p:nvPr>
            <p:ph type="sldNum" sz="quarter" idx="12"/>
          </p:nvPr>
        </p:nvSpPr>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93531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Alternate w/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7CC81B8-0EF4-7145-99D8-852951367D64}"/>
              </a:ext>
            </a:extLst>
          </p:cNvPr>
          <p:cNvSpPr>
            <a:spLocks noGrp="1"/>
          </p:cNvSpPr>
          <p:nvPr>
            <p:ph type="pic" sz="quarter" idx="13"/>
          </p:nvPr>
        </p:nvSpPr>
        <p:spPr>
          <a:xfrm>
            <a:off x="7808912" y="0"/>
            <a:ext cx="4383087" cy="6858000"/>
          </a:xfrm>
        </p:spPr>
        <p:txBody>
          <a:bodyPr/>
          <a:lstStyle/>
          <a:p>
            <a:endParaRPr lang="en-US"/>
          </a:p>
        </p:txBody>
      </p:sp>
      <p:sp>
        <p:nvSpPr>
          <p:cNvPr id="2" name="Title 1">
            <a:extLst>
              <a:ext uri="{FF2B5EF4-FFF2-40B4-BE49-F238E27FC236}">
                <a16:creationId xmlns:a16="http://schemas.microsoft.com/office/drawing/2014/main" id="{27F681CA-FFF7-0940-80D9-FA43AE038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A138B-6CF2-114D-AB1B-62ACF4FB154E}"/>
              </a:ext>
            </a:extLst>
          </p:cNvPr>
          <p:cNvSpPr>
            <a:spLocks noGrp="1"/>
          </p:cNvSpPr>
          <p:nvPr>
            <p:ph idx="1"/>
          </p:nvPr>
        </p:nvSpPr>
        <p:spPr/>
        <p:txBody>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8F90576E-0E31-A944-83F8-DBF184793FB3}"/>
              </a:ext>
            </a:extLst>
          </p:cNvPr>
          <p:cNvSpPr>
            <a:spLocks noGrp="1"/>
          </p:cNvSpPr>
          <p:nvPr>
            <p:ph type="sldNum" sz="quarter" idx="12"/>
          </p:nvPr>
        </p:nvSpPr>
        <p:spPr>
          <a:xfrm>
            <a:off x="10331668" y="6356350"/>
            <a:ext cx="1022131" cy="365125"/>
          </a:xfrm>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101479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Alternate-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81CA-FFF7-0940-80D9-FA43AE038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A138B-6CF2-114D-AB1B-62ACF4FB154E}"/>
              </a:ext>
            </a:extLst>
          </p:cNvPr>
          <p:cNvSpPr>
            <a:spLocks noGrp="1"/>
          </p:cNvSpPr>
          <p:nvPr>
            <p:ph idx="1"/>
          </p:nvPr>
        </p:nvSpPr>
        <p:spPr/>
        <p:txBody>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8F90576E-0E31-A944-83F8-DBF184793FB3}"/>
              </a:ext>
            </a:extLst>
          </p:cNvPr>
          <p:cNvSpPr>
            <a:spLocks noGrp="1"/>
          </p:cNvSpPr>
          <p:nvPr>
            <p:ph type="sldNum" sz="quarter" idx="12"/>
          </p:nvPr>
        </p:nvSpPr>
        <p:spPr>
          <a:xfrm>
            <a:off x="10331668" y="6356350"/>
            <a:ext cx="1022131" cy="365125"/>
          </a:xfrm>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310383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Alternate w/Picture-Purp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7CC81B8-0EF4-7145-99D8-852951367D64}"/>
              </a:ext>
            </a:extLst>
          </p:cNvPr>
          <p:cNvSpPr>
            <a:spLocks noGrp="1"/>
          </p:cNvSpPr>
          <p:nvPr>
            <p:ph type="pic" sz="quarter" idx="13"/>
          </p:nvPr>
        </p:nvSpPr>
        <p:spPr>
          <a:xfrm>
            <a:off x="7808912" y="0"/>
            <a:ext cx="4383087" cy="6858000"/>
          </a:xfrm>
        </p:spPr>
        <p:txBody>
          <a:bodyPr/>
          <a:lstStyle/>
          <a:p>
            <a:endParaRPr lang="en-US"/>
          </a:p>
        </p:txBody>
      </p:sp>
      <p:sp>
        <p:nvSpPr>
          <p:cNvPr id="2" name="Title 1">
            <a:extLst>
              <a:ext uri="{FF2B5EF4-FFF2-40B4-BE49-F238E27FC236}">
                <a16:creationId xmlns:a16="http://schemas.microsoft.com/office/drawing/2014/main" id="{27F681CA-FFF7-0940-80D9-FA43AE038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A138B-6CF2-114D-AB1B-62ACF4FB154E}"/>
              </a:ext>
            </a:extLst>
          </p:cNvPr>
          <p:cNvSpPr>
            <a:spLocks noGrp="1"/>
          </p:cNvSpPr>
          <p:nvPr>
            <p:ph idx="1"/>
          </p:nvPr>
        </p:nvSpPr>
        <p:spPr/>
        <p:txBody>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8F90576E-0E31-A944-83F8-DBF184793FB3}"/>
              </a:ext>
            </a:extLst>
          </p:cNvPr>
          <p:cNvSpPr>
            <a:spLocks noGrp="1"/>
          </p:cNvSpPr>
          <p:nvPr>
            <p:ph type="sldNum" sz="quarter" idx="12"/>
          </p:nvPr>
        </p:nvSpPr>
        <p:spPr>
          <a:xfrm>
            <a:off x="10331668" y="6356350"/>
            <a:ext cx="1022131" cy="365125"/>
          </a:xfrm>
        </p:spPr>
        <p:txBody>
          <a:bodyPr/>
          <a:lstStyle/>
          <a:p>
            <a:fld id="{DB5B722C-EB00-6F4F-A0DC-4BE1BE098C31}" type="slidenum">
              <a:rPr lang="en-US" smtClean="0"/>
              <a:t>‹#›</a:t>
            </a:fld>
            <a:endParaRPr lang="en-US"/>
          </a:p>
        </p:txBody>
      </p:sp>
    </p:spTree>
    <p:extLst>
      <p:ext uri="{BB962C8B-B14F-4D97-AF65-F5344CB8AC3E}">
        <p14:creationId xmlns:p14="http://schemas.microsoft.com/office/powerpoint/2010/main" val="245888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FB06C9-7AA9-3949-A633-41446610951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drawing&#10;&#10;Description automatically generated">
            <a:extLst>
              <a:ext uri="{FF2B5EF4-FFF2-40B4-BE49-F238E27FC236}">
                <a16:creationId xmlns:a16="http://schemas.microsoft.com/office/drawing/2014/main" id="{C303885C-86C2-274D-90FF-6F2E2923B9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50382" y="538595"/>
            <a:ext cx="3476914" cy="886519"/>
          </a:xfrm>
          <a:prstGeom prst="rect">
            <a:avLst/>
          </a:prstGeom>
        </p:spPr>
      </p:pic>
      <p:sp>
        <p:nvSpPr>
          <p:cNvPr id="6" name="Subtitle 2">
            <a:extLst>
              <a:ext uri="{FF2B5EF4-FFF2-40B4-BE49-F238E27FC236}">
                <a16:creationId xmlns:a16="http://schemas.microsoft.com/office/drawing/2014/main" id="{A85FB16C-46D8-E54E-9B80-CD4C65FC8205}"/>
              </a:ext>
            </a:extLst>
          </p:cNvPr>
          <p:cNvSpPr>
            <a:spLocks noGrp="1"/>
          </p:cNvSpPr>
          <p:nvPr>
            <p:ph type="subTitle" idx="1"/>
          </p:nvPr>
        </p:nvSpPr>
        <p:spPr>
          <a:xfrm>
            <a:off x="5806262" y="4168401"/>
            <a:ext cx="6044362" cy="706011"/>
          </a:xfrm>
          <a:prstGeom prst="rect">
            <a:avLst/>
          </a:prstGeo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oup 6">
            <a:extLst>
              <a:ext uri="{FF2B5EF4-FFF2-40B4-BE49-F238E27FC236}">
                <a16:creationId xmlns:a16="http://schemas.microsoft.com/office/drawing/2014/main" id="{95F1F417-A6DE-7149-943D-A6E1CA2F05E0}"/>
              </a:ext>
            </a:extLst>
          </p:cNvPr>
          <p:cNvGrpSpPr/>
          <p:nvPr userDrawn="1"/>
        </p:nvGrpSpPr>
        <p:grpSpPr>
          <a:xfrm rot="18910186">
            <a:off x="670800" y="999312"/>
            <a:ext cx="4852649" cy="4891776"/>
            <a:chOff x="1016000" y="1563648"/>
            <a:chExt cx="5040352" cy="5080992"/>
          </a:xfrm>
        </p:grpSpPr>
        <p:sp>
          <p:nvSpPr>
            <p:cNvPr id="8" name="Rectangle 7">
              <a:extLst>
                <a:ext uri="{FF2B5EF4-FFF2-40B4-BE49-F238E27FC236}">
                  <a16:creationId xmlns:a16="http://schemas.microsoft.com/office/drawing/2014/main" id="{E7403E12-1124-B94A-903A-30C390A9DBBE}"/>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9094B0F-6E53-8C4F-8169-A2395D602BF6}"/>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448CC87-63B0-E340-BC04-622CD49B2033}"/>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14F6DD6C-EB79-F74A-A383-423B7F809DC8}"/>
              </a:ext>
            </a:extLst>
          </p:cNvPr>
          <p:cNvSpPr/>
          <p:nvPr userDrawn="1"/>
        </p:nvSpPr>
        <p:spPr>
          <a:xfrm rot="2725026">
            <a:off x="566308" y="2049698"/>
            <a:ext cx="2683585" cy="2713262"/>
          </a:xfrm>
          <a:prstGeom prst="rect">
            <a:avLst/>
          </a:prstGeom>
          <a:solidFill>
            <a:schemeClr val="bg1"/>
          </a:solidFill>
          <a:ln w="15875">
            <a:noFill/>
          </a:ln>
          <a:effectLst>
            <a:outerShdw blurRad="177800" dist="5461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AB0229E-7D57-9040-AA0D-B1FC50DC3F2B}"/>
              </a:ext>
            </a:extLst>
          </p:cNvPr>
          <p:cNvSpPr>
            <a:spLocks/>
          </p:cNvSpPr>
          <p:nvPr userDrawn="1"/>
        </p:nvSpPr>
        <p:spPr>
          <a:xfrm rot="2725026">
            <a:off x="1287041" y="1762984"/>
            <a:ext cx="1277729" cy="1277729"/>
          </a:xfrm>
          <a:prstGeom prst="rect">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AA750E4-976B-5A42-B3AD-AB486CC1BFA6}"/>
              </a:ext>
            </a:extLst>
          </p:cNvPr>
          <p:cNvSpPr/>
          <p:nvPr userDrawn="1"/>
        </p:nvSpPr>
        <p:spPr>
          <a:xfrm rot="2725026">
            <a:off x="2273868" y="2764284"/>
            <a:ext cx="1277729" cy="1277729"/>
          </a:xfrm>
          <a:prstGeom prst="rect">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2B734F2-338F-EC41-8FFB-4A16AA1C879C}"/>
              </a:ext>
            </a:extLst>
          </p:cNvPr>
          <p:cNvSpPr/>
          <p:nvPr userDrawn="1"/>
        </p:nvSpPr>
        <p:spPr>
          <a:xfrm rot="2725026">
            <a:off x="264604" y="2770644"/>
            <a:ext cx="1277729" cy="1277729"/>
          </a:xfrm>
          <a:prstGeom prst="rect">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E40A891-EA2E-074D-A4E4-BDCDF1AE7037}"/>
              </a:ext>
            </a:extLst>
          </p:cNvPr>
          <p:cNvSpPr/>
          <p:nvPr userDrawn="1"/>
        </p:nvSpPr>
        <p:spPr>
          <a:xfrm rot="2725026">
            <a:off x="1251430" y="3771944"/>
            <a:ext cx="1277729" cy="1277729"/>
          </a:xfrm>
          <a:prstGeom prst="rect">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4F5C8AC-730C-6646-90D2-A243CCF39916}"/>
              </a:ext>
            </a:extLst>
          </p:cNvPr>
          <p:cNvSpPr>
            <a:spLocks noGrp="1"/>
          </p:cNvSpPr>
          <p:nvPr>
            <p:ph type="ctrTitle"/>
          </p:nvPr>
        </p:nvSpPr>
        <p:spPr>
          <a:xfrm>
            <a:off x="4250839" y="3101419"/>
            <a:ext cx="7599785" cy="772997"/>
          </a:xfrm>
          <a:gradFill>
            <a:gsLst>
              <a:gs pos="0">
                <a:schemeClr val="accent2">
                  <a:satMod val="103000"/>
                  <a:tint val="94000"/>
                  <a:lumMod val="93000"/>
                  <a:lumOff val="7000"/>
                </a:schemeClr>
              </a:gs>
              <a:gs pos="50000">
                <a:schemeClr val="accent2">
                  <a:satMod val="110000"/>
                  <a:shade val="100000"/>
                  <a:lumMod val="100000"/>
                </a:schemeClr>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b">
            <a:normAutofit/>
          </a:bodyPr>
          <a:lstStyle>
            <a:lvl1pPr algn="ctr">
              <a:defRPr sz="4800">
                <a:solidFill>
                  <a:schemeClr val="bg1"/>
                </a:solidFill>
                <a:latin typeface="+mj-lt"/>
              </a:defRPr>
            </a:lvl1pPr>
          </a:lstStyle>
          <a:p>
            <a:r>
              <a:rPr lang="en-US"/>
              <a:t>Click to edit Master title style</a:t>
            </a:r>
            <a:endParaRPr lang="en-US" dirty="0"/>
          </a:p>
        </p:txBody>
      </p:sp>
      <p:sp>
        <p:nvSpPr>
          <p:cNvPr id="17" name="Date Placeholder 3">
            <a:extLst>
              <a:ext uri="{FF2B5EF4-FFF2-40B4-BE49-F238E27FC236}">
                <a16:creationId xmlns:a16="http://schemas.microsoft.com/office/drawing/2014/main" id="{D176E6D6-A3C9-F74F-93FE-87F816F31DCA}"/>
              </a:ext>
            </a:extLst>
          </p:cNvPr>
          <p:cNvSpPr>
            <a:spLocks noGrp="1"/>
          </p:cNvSpPr>
          <p:nvPr>
            <p:ph type="dt" sz="half" idx="10"/>
          </p:nvPr>
        </p:nvSpPr>
        <p:spPr>
          <a:xfrm>
            <a:off x="-1219200" y="6356350"/>
            <a:ext cx="812800" cy="365125"/>
          </a:xfrm>
          <a:prstGeom prst="rect">
            <a:avLst/>
          </a:prstGeom>
        </p:spPr>
        <p:txBody>
          <a:bodyPr/>
          <a:lstStyle/>
          <a:p>
            <a:fld id="{A8046695-85B9-AF42-A423-903DC1E0218F}" type="datetimeFigureOut">
              <a:rPr lang="en-US" smtClean="0"/>
              <a:t>3/19/2026</a:t>
            </a:fld>
            <a:endParaRPr lang="en-US" dirty="0"/>
          </a:p>
        </p:txBody>
      </p:sp>
      <p:sp>
        <p:nvSpPr>
          <p:cNvPr id="19" name="Rectangle 18">
            <a:extLst>
              <a:ext uri="{FF2B5EF4-FFF2-40B4-BE49-F238E27FC236}">
                <a16:creationId xmlns:a16="http://schemas.microsoft.com/office/drawing/2014/main" id="{FA7C87A2-5318-2D42-AE6D-B826F620AB6E}"/>
              </a:ext>
            </a:extLst>
          </p:cNvPr>
          <p:cNvSpPr/>
          <p:nvPr userDrawn="1"/>
        </p:nvSpPr>
        <p:spPr>
          <a:xfrm>
            <a:off x="0" y="0"/>
            <a:ext cx="18519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5A802E4-EF22-DD45-940B-7EDA674CA25C}"/>
              </a:ext>
            </a:extLst>
          </p:cNvPr>
          <p:cNvSpPr/>
          <p:nvPr userDrawn="1"/>
        </p:nvSpPr>
        <p:spPr>
          <a:xfrm>
            <a:off x="11006150" y="6426637"/>
            <a:ext cx="808316" cy="276999"/>
          </a:xfrm>
          <a:prstGeom prst="rect">
            <a:avLst/>
          </a:prstGeom>
        </p:spPr>
        <p:txBody>
          <a:bodyPr wrap="square">
            <a:spAutoFit/>
          </a:bodyPr>
          <a:lstStyle/>
          <a:p>
            <a:pPr algn="r"/>
            <a:fld id="{2F00ACDB-7B76-BD42-AAFD-4AB23047C3B2}" type="slidenum">
              <a:rPr lang="en-US" sz="1200" b="1" i="0" baseline="0" smtClean="0">
                <a:solidFill>
                  <a:srgbClr val="007396"/>
                </a:solidFill>
                <a:latin typeface="Calibri" panose="020F0502020204030204" pitchFamily="34" charset="0"/>
              </a:rPr>
              <a:t>‹#›</a:t>
            </a:fld>
            <a:endParaRPr lang="en-US" sz="1200" b="1" i="0" baseline="0" dirty="0">
              <a:solidFill>
                <a:srgbClr val="007396"/>
              </a:solidFill>
              <a:latin typeface="Calibri" panose="020F0502020204030204" pitchFamily="34" charset="0"/>
            </a:endParaRPr>
          </a:p>
        </p:txBody>
      </p:sp>
      <p:grpSp>
        <p:nvGrpSpPr>
          <p:cNvPr id="25" name="Group 24">
            <a:extLst>
              <a:ext uri="{FF2B5EF4-FFF2-40B4-BE49-F238E27FC236}">
                <a16:creationId xmlns:a16="http://schemas.microsoft.com/office/drawing/2014/main" id="{3142CF7F-2F09-BD4D-9C92-94A6C8B3D487}"/>
              </a:ext>
            </a:extLst>
          </p:cNvPr>
          <p:cNvGrpSpPr/>
          <p:nvPr userDrawn="1"/>
        </p:nvGrpSpPr>
        <p:grpSpPr>
          <a:xfrm>
            <a:off x="-121858" y="317480"/>
            <a:ext cx="599870" cy="832406"/>
            <a:chOff x="6695629" y="2991233"/>
            <a:chExt cx="599870" cy="832406"/>
          </a:xfrm>
          <a:solidFill>
            <a:schemeClr val="bg1"/>
          </a:solidFill>
        </p:grpSpPr>
        <p:sp>
          <p:nvSpPr>
            <p:cNvPr id="26" name="Rectangle 25">
              <a:extLst>
                <a:ext uri="{FF2B5EF4-FFF2-40B4-BE49-F238E27FC236}">
                  <a16:creationId xmlns:a16="http://schemas.microsoft.com/office/drawing/2014/main" id="{7EAA1955-53EE-F54E-BE31-EFDC71CFABCD}"/>
                </a:ext>
              </a:extLst>
            </p:cNvPr>
            <p:cNvSpPr/>
            <p:nvPr userDrawn="1"/>
          </p:nvSpPr>
          <p:spPr>
            <a:xfrm rot="18910186">
              <a:off x="6695629" y="3481479"/>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CD4F8B3-8100-B047-A04B-111010669FFE}"/>
                </a:ext>
              </a:extLst>
            </p:cNvPr>
            <p:cNvSpPr/>
            <p:nvPr userDrawn="1"/>
          </p:nvSpPr>
          <p:spPr>
            <a:xfrm rot="18910186">
              <a:off x="6703271" y="2991233"/>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6EB6F9A-43E5-C840-BBA7-C4E0F2401342}"/>
                </a:ext>
              </a:extLst>
            </p:cNvPr>
            <p:cNvSpPr/>
            <p:nvPr userDrawn="1"/>
          </p:nvSpPr>
          <p:spPr>
            <a:xfrm rot="18910186">
              <a:off x="6944591" y="3233988"/>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761C2CB-209F-8D4E-BEF2-C5F59C0095F1}"/>
              </a:ext>
            </a:extLst>
          </p:cNvPr>
          <p:cNvGrpSpPr/>
          <p:nvPr userDrawn="1"/>
        </p:nvGrpSpPr>
        <p:grpSpPr>
          <a:xfrm rot="18910186">
            <a:off x="-294251" y="391059"/>
            <a:ext cx="701955" cy="684454"/>
            <a:chOff x="1016000" y="1563648"/>
            <a:chExt cx="5040352" cy="5080992"/>
          </a:xfrm>
        </p:grpSpPr>
        <p:sp>
          <p:nvSpPr>
            <p:cNvPr id="30" name="Rectangle 29">
              <a:extLst>
                <a:ext uri="{FF2B5EF4-FFF2-40B4-BE49-F238E27FC236}">
                  <a16:creationId xmlns:a16="http://schemas.microsoft.com/office/drawing/2014/main" id="{FB233962-6C81-FA43-8EC8-D7555E157B21}"/>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EFE1BE2-4881-ED41-850C-C884F125863A}"/>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D75128-6304-1C49-BFFA-4A37FDF339A0}"/>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2289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296" y="365125"/>
            <a:ext cx="11338560" cy="659003"/>
          </a:xfrm>
        </p:spPr>
        <p:txBody>
          <a:bodyPr>
            <a:normAutofit/>
          </a:bodyPr>
          <a:lstStyle>
            <a:lvl1pPr>
              <a:defRPr sz="4000" b="0" baseline="0">
                <a:solidFill>
                  <a:schemeClr val="accent2"/>
                </a:solidFill>
              </a:defRPr>
            </a:lvl1pPr>
          </a:lstStyle>
          <a:p>
            <a:r>
              <a:rPr lang="en-US" dirty="0"/>
              <a:t> Click to edit Master title style</a:t>
            </a:r>
          </a:p>
        </p:txBody>
      </p:sp>
      <p:sp>
        <p:nvSpPr>
          <p:cNvPr id="3" name="Content Placeholder 2"/>
          <p:cNvSpPr>
            <a:spLocks noGrp="1"/>
          </p:cNvSpPr>
          <p:nvPr>
            <p:ph sz="half" idx="1"/>
          </p:nvPr>
        </p:nvSpPr>
        <p:spPr>
          <a:xfrm>
            <a:off x="439838" y="1207009"/>
            <a:ext cx="11340484" cy="4815840"/>
          </a:xfrm>
          <a:prstGeom prst="rect">
            <a:avLst/>
          </a:prstGeom>
        </p:spPr>
        <p:txBody>
          <a:bodyPr>
            <a:noAutofit/>
          </a:bodyPr>
          <a:lstStyle>
            <a:lvl1pPr marL="0" indent="0">
              <a:buClr>
                <a:schemeClr val="accent2"/>
              </a:buClr>
              <a:buSzPct val="80000"/>
              <a:buFont typeface="System Font Regular"/>
              <a:buNone/>
              <a:defRPr sz="2400" b="0" i="0" baseline="0">
                <a:latin typeface="Calibri" panose="020F0502020204030204" pitchFamily="34"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cxnSp>
        <p:nvCxnSpPr>
          <p:cNvPr id="5" name="Straight Connector 4">
            <a:extLst>
              <a:ext uri="{FF2B5EF4-FFF2-40B4-BE49-F238E27FC236}">
                <a16:creationId xmlns:a16="http://schemas.microsoft.com/office/drawing/2014/main" id="{74DD560D-69B1-6340-93B8-14FAF79EC285}"/>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978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B7D52-7ADC-5C48-AB3E-78577A1F88EC}"/>
              </a:ext>
            </a:extLst>
          </p:cNvPr>
          <p:cNvSpPr/>
          <p:nvPr userDrawn="1"/>
        </p:nvSpPr>
        <p:spPr>
          <a:xfrm>
            <a:off x="0" y="0"/>
            <a:ext cx="12192000" cy="6858000"/>
          </a:xfrm>
          <a:prstGeom prst="rect">
            <a:avLst/>
          </a:prstGeom>
          <a:solidFill>
            <a:srgbClr val="0076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graphical user interface&#10;&#10;Description automatically generated">
            <a:extLst>
              <a:ext uri="{FF2B5EF4-FFF2-40B4-BE49-F238E27FC236}">
                <a16:creationId xmlns:a16="http://schemas.microsoft.com/office/drawing/2014/main" id="{44515C73-EAD5-AA44-8D3F-7B71356D9940}"/>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2" name="Title Placeholder 1">
            <a:extLst>
              <a:ext uri="{FF2B5EF4-FFF2-40B4-BE49-F238E27FC236}">
                <a16:creationId xmlns:a16="http://schemas.microsoft.com/office/drawing/2014/main" id="{D58325C8-99F9-7A4A-B481-9D57D6C8C866}"/>
              </a:ext>
            </a:extLst>
          </p:cNvPr>
          <p:cNvSpPr>
            <a:spLocks noGrp="1"/>
          </p:cNvSpPr>
          <p:nvPr>
            <p:ph type="title"/>
          </p:nvPr>
        </p:nvSpPr>
        <p:spPr>
          <a:xfrm>
            <a:off x="838200" y="2422238"/>
            <a:ext cx="7924800" cy="1560895"/>
          </a:xfrm>
          <a:prstGeom prst="rect">
            <a:avLst/>
          </a:prstGeom>
        </p:spPr>
        <p:txBody>
          <a:bodyPr vert="horz" lIns="91440" tIns="45720" rIns="91440" bIns="45720" rtlCol="0" anchor="ctr">
            <a:normAutofit/>
          </a:bodyPr>
          <a:lstStyle/>
          <a:p>
            <a:r>
              <a:rPr lang="en-US" dirty="0"/>
              <a:t>Click to Edit Title Page Master Title Text</a:t>
            </a:r>
          </a:p>
        </p:txBody>
      </p:sp>
      <p:sp>
        <p:nvSpPr>
          <p:cNvPr id="3" name="Text Placeholder 2">
            <a:extLst>
              <a:ext uri="{FF2B5EF4-FFF2-40B4-BE49-F238E27FC236}">
                <a16:creationId xmlns:a16="http://schemas.microsoft.com/office/drawing/2014/main" id="{BA595EF0-9DED-514E-B11A-F1171FC4852C}"/>
              </a:ext>
            </a:extLst>
          </p:cNvPr>
          <p:cNvSpPr>
            <a:spLocks noGrp="1"/>
          </p:cNvSpPr>
          <p:nvPr>
            <p:ph type="body" idx="1"/>
          </p:nvPr>
        </p:nvSpPr>
        <p:spPr>
          <a:xfrm>
            <a:off x="838200" y="4616067"/>
            <a:ext cx="7924800" cy="1560895"/>
          </a:xfrm>
          <a:prstGeom prst="rect">
            <a:avLst/>
          </a:prstGeom>
        </p:spPr>
        <p:txBody>
          <a:bodyPr vert="horz" lIns="91440" tIns="45720" rIns="91440" bIns="45720" rtlCol="0">
            <a:normAutofit/>
          </a:bodyPr>
          <a:lstStyle/>
          <a:p>
            <a:pPr lvl="0"/>
            <a:r>
              <a:rPr lang="en-US" dirty="0"/>
              <a:t>Click Here to Edit Title Page Master Subtitle Text</a:t>
            </a:r>
          </a:p>
        </p:txBody>
      </p:sp>
      <p:cxnSp>
        <p:nvCxnSpPr>
          <p:cNvPr id="11" name="Straight Connector 10">
            <a:extLst>
              <a:ext uri="{FF2B5EF4-FFF2-40B4-BE49-F238E27FC236}">
                <a16:creationId xmlns:a16="http://schemas.microsoft.com/office/drawing/2014/main" id="{A206793D-D7D5-AA48-ACF0-9D9B05DDEB65}"/>
              </a:ext>
            </a:extLst>
          </p:cNvPr>
          <p:cNvCxnSpPr>
            <a:cxnSpLocks/>
          </p:cNvCxnSpPr>
          <p:nvPr userDrawn="1"/>
        </p:nvCxnSpPr>
        <p:spPr>
          <a:xfrm>
            <a:off x="940526" y="4274015"/>
            <a:ext cx="7822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D3A59F-0C19-9642-9797-CE55413162EB}"/>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dirty="0">
                <a:solidFill>
                  <a:schemeClr val="bg1"/>
                </a:solidFill>
                <a:latin typeface="Arial" panose="020B0604020202020204" pitchFamily="34" charset="0"/>
                <a:cs typeface="Arial" panose="020B0604020202020204" pitchFamily="34" charset="0"/>
              </a:rPr>
            </a:br>
            <a:r>
              <a:rPr lang="en-US" sz="800" b="0" i="0" dirty="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4262595128"/>
      </p:ext>
    </p:extLst>
  </p:cSld>
  <p:clrMap bg1="lt1" tx1="dk1" bg2="lt2" tx2="dk2" accent1="accent1" accent2="accent2" accent3="accent3" accent4="accent4" accent5="accent5" accent6="accent6" hlink="hlink" folHlink="folHlink"/>
  <p:sldLayoutIdLst>
    <p:sldLayoutId id="2147483677" r:id="rId1"/>
  </p:sldLayoutIdLst>
  <p:hf hdr="0" ftr="0"/>
  <p:txStyles>
    <p:titleStyle>
      <a:lvl1pPr algn="l"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B7D52-7ADC-5C48-AB3E-78577A1F88EC}"/>
              </a:ext>
            </a:extLst>
          </p:cNvPr>
          <p:cNvSpPr/>
          <p:nvPr userDrawn="1"/>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graphical user interface&#10;&#10;Description automatically generated">
            <a:extLst>
              <a:ext uri="{FF2B5EF4-FFF2-40B4-BE49-F238E27FC236}">
                <a16:creationId xmlns:a16="http://schemas.microsoft.com/office/drawing/2014/main" id="{44515C73-EAD5-AA44-8D3F-7B71356D9940}"/>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2" name="Title Placeholder 1">
            <a:extLst>
              <a:ext uri="{FF2B5EF4-FFF2-40B4-BE49-F238E27FC236}">
                <a16:creationId xmlns:a16="http://schemas.microsoft.com/office/drawing/2014/main" id="{D58325C8-99F9-7A4A-B481-9D57D6C8C866}"/>
              </a:ext>
            </a:extLst>
          </p:cNvPr>
          <p:cNvSpPr>
            <a:spLocks noGrp="1"/>
          </p:cNvSpPr>
          <p:nvPr>
            <p:ph type="title"/>
          </p:nvPr>
        </p:nvSpPr>
        <p:spPr>
          <a:xfrm>
            <a:off x="838200" y="2422238"/>
            <a:ext cx="7924800" cy="1560895"/>
          </a:xfrm>
          <a:prstGeom prst="rect">
            <a:avLst/>
          </a:prstGeom>
        </p:spPr>
        <p:txBody>
          <a:bodyPr vert="horz" lIns="91440" tIns="45720" rIns="91440" bIns="45720" rtlCol="0" anchor="ctr">
            <a:normAutofit/>
          </a:bodyPr>
          <a:lstStyle/>
          <a:p>
            <a:r>
              <a:rPr lang="en-US" dirty="0"/>
              <a:t>Click to Edit Title Page Master Title Text</a:t>
            </a:r>
          </a:p>
        </p:txBody>
      </p:sp>
      <p:sp>
        <p:nvSpPr>
          <p:cNvPr id="3" name="Text Placeholder 2">
            <a:extLst>
              <a:ext uri="{FF2B5EF4-FFF2-40B4-BE49-F238E27FC236}">
                <a16:creationId xmlns:a16="http://schemas.microsoft.com/office/drawing/2014/main" id="{BA595EF0-9DED-514E-B11A-F1171FC4852C}"/>
              </a:ext>
            </a:extLst>
          </p:cNvPr>
          <p:cNvSpPr>
            <a:spLocks noGrp="1"/>
          </p:cNvSpPr>
          <p:nvPr>
            <p:ph type="body" idx="1"/>
          </p:nvPr>
        </p:nvSpPr>
        <p:spPr>
          <a:xfrm>
            <a:off x="838200" y="4616067"/>
            <a:ext cx="7924800" cy="1560895"/>
          </a:xfrm>
          <a:prstGeom prst="rect">
            <a:avLst/>
          </a:prstGeom>
        </p:spPr>
        <p:txBody>
          <a:bodyPr vert="horz" lIns="91440" tIns="45720" rIns="91440" bIns="45720" rtlCol="0">
            <a:normAutofit/>
          </a:bodyPr>
          <a:lstStyle/>
          <a:p>
            <a:pPr lvl="0"/>
            <a:r>
              <a:rPr lang="en-US" dirty="0"/>
              <a:t>Click Here to Edit Title Page Master Subtitle Text</a:t>
            </a:r>
          </a:p>
        </p:txBody>
      </p:sp>
      <p:cxnSp>
        <p:nvCxnSpPr>
          <p:cNvPr id="11" name="Straight Connector 10">
            <a:extLst>
              <a:ext uri="{FF2B5EF4-FFF2-40B4-BE49-F238E27FC236}">
                <a16:creationId xmlns:a16="http://schemas.microsoft.com/office/drawing/2014/main" id="{A206793D-D7D5-AA48-ACF0-9D9B05DDEB65}"/>
              </a:ext>
            </a:extLst>
          </p:cNvPr>
          <p:cNvCxnSpPr>
            <a:cxnSpLocks/>
          </p:cNvCxnSpPr>
          <p:nvPr userDrawn="1"/>
        </p:nvCxnSpPr>
        <p:spPr>
          <a:xfrm>
            <a:off x="940526" y="4274015"/>
            <a:ext cx="7822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DEA231F-A938-A340-9187-E6E57CEA27E3}"/>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dirty="0">
                <a:solidFill>
                  <a:schemeClr val="bg1"/>
                </a:solidFill>
                <a:latin typeface="Arial" panose="020B0604020202020204" pitchFamily="34" charset="0"/>
                <a:cs typeface="Arial" panose="020B0604020202020204" pitchFamily="34" charset="0"/>
              </a:rPr>
            </a:br>
            <a:r>
              <a:rPr lang="en-US" sz="800" b="0" i="0" dirty="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2818819937"/>
      </p:ext>
    </p:extLst>
  </p:cSld>
  <p:clrMap bg1="lt1" tx1="dk1" bg2="lt2" tx2="dk2" accent1="accent1" accent2="accent2" accent3="accent3" accent4="accent4" accent5="accent5" accent6="accent6" hlink="hlink" folHlink="folHlink"/>
  <p:sldLayoutIdLst>
    <p:sldLayoutId id="2147483679" r:id="rId1"/>
  </p:sldLayoutIdLst>
  <p:hf hdr="0" ftr="0"/>
  <p:txStyles>
    <p:titleStyle>
      <a:lvl1pPr algn="l"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50F30-18D3-F94E-B2E0-BCB9729DBF54}"/>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4F21DA74-5C83-5248-9FCA-78C47EE2404B}"/>
              </a:ext>
            </a:extLst>
          </p:cNvPr>
          <p:cNvCxnSpPr>
            <a:cxnSpLocks/>
          </p:cNvCxnSpPr>
          <p:nvPr userDrawn="1"/>
        </p:nvCxnSpPr>
        <p:spPr>
          <a:xfrm>
            <a:off x="940526" y="4274015"/>
            <a:ext cx="6679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F97F02B-84B1-724E-8D19-E0C4771FACB0}"/>
              </a:ext>
            </a:extLst>
          </p:cNvPr>
          <p:cNvSpPr>
            <a:spLocks noGrp="1"/>
          </p:cNvSpPr>
          <p:nvPr>
            <p:ph type="title"/>
          </p:nvPr>
        </p:nvSpPr>
        <p:spPr>
          <a:xfrm>
            <a:off x="838200" y="2747854"/>
            <a:ext cx="6781800" cy="1255040"/>
          </a:xfrm>
          <a:prstGeom prst="rect">
            <a:avLst/>
          </a:prstGeom>
        </p:spPr>
        <p:txBody>
          <a:bodyPr vert="horz" lIns="91440" tIns="45720" rIns="91440" bIns="45720" rtlCol="0" anchor="t" anchorCtr="0">
            <a:normAutofit/>
          </a:bodyPr>
          <a:lstStyle/>
          <a:p>
            <a:r>
              <a:rPr lang="en-US" dirty="0"/>
              <a:t>Click to edit Master section divider title text</a:t>
            </a:r>
          </a:p>
        </p:txBody>
      </p:sp>
      <p:sp>
        <p:nvSpPr>
          <p:cNvPr id="3" name="Text Placeholder 2">
            <a:extLst>
              <a:ext uri="{FF2B5EF4-FFF2-40B4-BE49-F238E27FC236}">
                <a16:creationId xmlns:a16="http://schemas.microsoft.com/office/drawing/2014/main" id="{3177C21C-F763-F24A-9B9B-F038BF79682D}"/>
              </a:ext>
            </a:extLst>
          </p:cNvPr>
          <p:cNvSpPr>
            <a:spLocks noGrp="1"/>
          </p:cNvSpPr>
          <p:nvPr>
            <p:ph type="body" idx="1"/>
          </p:nvPr>
        </p:nvSpPr>
        <p:spPr>
          <a:xfrm>
            <a:off x="838199" y="4616067"/>
            <a:ext cx="6781801" cy="13432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91CCAF73-0009-154B-A724-0498529F0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DB5B722C-EB00-6F4F-A0DC-4BE1BE098C31}" type="slidenum">
              <a:rPr lang="en-US" smtClean="0"/>
              <a:pPr/>
              <a:t>‹#›</a:t>
            </a:fld>
            <a:endParaRPr lang="en-US" dirty="0"/>
          </a:p>
        </p:txBody>
      </p:sp>
      <p:pic>
        <p:nvPicPr>
          <p:cNvPr id="13" name="Picture 12" descr="A picture containing graphical user interface&#10;&#10;Description automatically generated">
            <a:extLst>
              <a:ext uri="{FF2B5EF4-FFF2-40B4-BE49-F238E27FC236}">
                <a16:creationId xmlns:a16="http://schemas.microsoft.com/office/drawing/2014/main" id="{CD57E13F-EAAD-834C-8888-196B6E942FEB}"/>
              </a:ext>
            </a:extLst>
          </p:cNvPr>
          <p:cNvPicPr>
            <a:picLocks noChangeAspect="1"/>
          </p:cNvPicPr>
          <p:nvPr userDrawn="1"/>
        </p:nvPicPr>
        <p:blipFill>
          <a:blip r:embed="rId4"/>
          <a:stretch>
            <a:fillRect/>
          </a:stretch>
        </p:blipFill>
        <p:spPr>
          <a:xfrm>
            <a:off x="7588332" y="670204"/>
            <a:ext cx="4243780" cy="1262292"/>
          </a:xfrm>
          <a:prstGeom prst="rect">
            <a:avLst/>
          </a:prstGeom>
        </p:spPr>
      </p:pic>
      <p:sp>
        <p:nvSpPr>
          <p:cNvPr id="8" name="TextBox 7">
            <a:extLst>
              <a:ext uri="{FF2B5EF4-FFF2-40B4-BE49-F238E27FC236}">
                <a16:creationId xmlns:a16="http://schemas.microsoft.com/office/drawing/2014/main" id="{B0D0B64F-6A26-4049-9814-7C520379E11F}"/>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dirty="0">
                <a:solidFill>
                  <a:schemeClr val="bg1"/>
                </a:solidFill>
                <a:latin typeface="Arial" panose="020B0604020202020204" pitchFamily="34" charset="0"/>
                <a:cs typeface="Arial" panose="020B0604020202020204" pitchFamily="34" charset="0"/>
              </a:rPr>
            </a:br>
            <a:r>
              <a:rPr lang="en-US" sz="800" b="0" i="0" dirty="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3159973218"/>
      </p:ext>
    </p:extLst>
  </p:cSld>
  <p:clrMap bg1="lt1" tx1="dk1" bg2="lt2" tx2="dk2" accent1="accent1" accent2="accent2" accent3="accent3" accent4="accent4" accent5="accent5" accent6="accent6" hlink="hlink" folHlink="folHlink"/>
  <p:sldLayoutIdLst>
    <p:sldLayoutId id="2147483685" r:id="rId1"/>
    <p:sldLayoutId id="2147483689" r:id="rId2"/>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2" userDrawn="1">
          <p15:clr>
            <a:srgbClr val="F26B43"/>
          </p15:clr>
        </p15:guide>
        <p15:guide id="2" pos="48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50F30-18D3-F94E-B2E0-BCB9729DBF54}"/>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4F21DA74-5C83-5248-9FCA-78C47EE2404B}"/>
              </a:ext>
            </a:extLst>
          </p:cNvPr>
          <p:cNvCxnSpPr>
            <a:cxnSpLocks/>
          </p:cNvCxnSpPr>
          <p:nvPr userDrawn="1"/>
        </p:nvCxnSpPr>
        <p:spPr>
          <a:xfrm>
            <a:off x="940526" y="4274015"/>
            <a:ext cx="6679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F97F02B-84B1-724E-8D19-E0C4771FACB0}"/>
              </a:ext>
            </a:extLst>
          </p:cNvPr>
          <p:cNvSpPr>
            <a:spLocks noGrp="1"/>
          </p:cNvSpPr>
          <p:nvPr>
            <p:ph type="title"/>
          </p:nvPr>
        </p:nvSpPr>
        <p:spPr>
          <a:xfrm>
            <a:off x="838200" y="2747854"/>
            <a:ext cx="6781800" cy="1255040"/>
          </a:xfrm>
          <a:prstGeom prst="rect">
            <a:avLst/>
          </a:prstGeom>
        </p:spPr>
        <p:txBody>
          <a:bodyPr vert="horz" lIns="91440" tIns="45720" rIns="91440" bIns="45720" rtlCol="0" anchor="t" anchorCtr="0">
            <a:normAutofit/>
          </a:bodyPr>
          <a:lstStyle/>
          <a:p>
            <a:r>
              <a:rPr lang="en-US" dirty="0"/>
              <a:t>Click to edit Master section divider title text</a:t>
            </a:r>
          </a:p>
        </p:txBody>
      </p:sp>
      <p:sp>
        <p:nvSpPr>
          <p:cNvPr id="3" name="Text Placeholder 2">
            <a:extLst>
              <a:ext uri="{FF2B5EF4-FFF2-40B4-BE49-F238E27FC236}">
                <a16:creationId xmlns:a16="http://schemas.microsoft.com/office/drawing/2014/main" id="{3177C21C-F763-F24A-9B9B-F038BF79682D}"/>
              </a:ext>
            </a:extLst>
          </p:cNvPr>
          <p:cNvSpPr>
            <a:spLocks noGrp="1"/>
          </p:cNvSpPr>
          <p:nvPr>
            <p:ph type="body" idx="1"/>
          </p:nvPr>
        </p:nvSpPr>
        <p:spPr>
          <a:xfrm>
            <a:off x="838199" y="4616067"/>
            <a:ext cx="6781801" cy="13432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91CCAF73-0009-154B-A724-0498529F0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DB5B722C-EB00-6F4F-A0DC-4BE1BE098C31}" type="slidenum">
              <a:rPr lang="en-US" smtClean="0"/>
              <a:pPr/>
              <a:t>‹#›</a:t>
            </a:fld>
            <a:endParaRPr lang="en-US" dirty="0"/>
          </a:p>
        </p:txBody>
      </p:sp>
      <p:pic>
        <p:nvPicPr>
          <p:cNvPr id="13" name="Picture 12" descr="A picture containing graphical user interface&#10;&#10;Description automatically generated">
            <a:extLst>
              <a:ext uri="{FF2B5EF4-FFF2-40B4-BE49-F238E27FC236}">
                <a16:creationId xmlns:a16="http://schemas.microsoft.com/office/drawing/2014/main" id="{CD57E13F-EAAD-834C-8888-196B6E942FEB}"/>
              </a:ext>
            </a:extLst>
          </p:cNvPr>
          <p:cNvPicPr>
            <a:picLocks noChangeAspect="1"/>
          </p:cNvPicPr>
          <p:nvPr userDrawn="1"/>
        </p:nvPicPr>
        <p:blipFill rotWithShape="1">
          <a:blip r:embed="rId3"/>
          <a:srcRect r="73992"/>
          <a:stretch/>
        </p:blipFill>
        <p:spPr>
          <a:xfrm>
            <a:off x="10715157" y="670204"/>
            <a:ext cx="1103723" cy="1262292"/>
          </a:xfrm>
          <a:prstGeom prst="rect">
            <a:avLst/>
          </a:prstGeom>
        </p:spPr>
      </p:pic>
      <p:sp>
        <p:nvSpPr>
          <p:cNvPr id="8" name="TextBox 7">
            <a:extLst>
              <a:ext uri="{FF2B5EF4-FFF2-40B4-BE49-F238E27FC236}">
                <a16:creationId xmlns:a16="http://schemas.microsoft.com/office/drawing/2014/main" id="{6D45812D-2C38-A54A-9567-91E0083183E4}"/>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dirty="0">
                <a:solidFill>
                  <a:schemeClr val="bg1"/>
                </a:solidFill>
                <a:latin typeface="Arial" panose="020B0604020202020204" pitchFamily="34" charset="0"/>
                <a:cs typeface="Arial" panose="020B0604020202020204" pitchFamily="34" charset="0"/>
              </a:rPr>
            </a:br>
            <a:r>
              <a:rPr lang="en-US" sz="800" b="0" i="0" dirty="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1786729302"/>
      </p:ext>
    </p:extLst>
  </p:cSld>
  <p:clrMap bg1="lt1" tx1="dk1" bg2="lt2" tx2="dk2" accent1="accent1" accent2="accent2" accent3="accent3" accent4="accent4" accent5="accent5" accent6="accent6" hlink="hlink" folHlink="folHlink"/>
  <p:sldLayoutIdLst>
    <p:sldLayoutId id="2147483694" r:id="rId1"/>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2" userDrawn="1">
          <p15:clr>
            <a:srgbClr val="F26B43"/>
          </p15:clr>
        </p15:guide>
        <p15:guide id="2" pos="48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50F30-18D3-F94E-B2E0-BCB9729DBF54}"/>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4F21DA74-5C83-5248-9FCA-78C47EE2404B}"/>
              </a:ext>
            </a:extLst>
          </p:cNvPr>
          <p:cNvCxnSpPr>
            <a:cxnSpLocks/>
          </p:cNvCxnSpPr>
          <p:nvPr userDrawn="1"/>
        </p:nvCxnSpPr>
        <p:spPr>
          <a:xfrm>
            <a:off x="940526" y="4274015"/>
            <a:ext cx="6679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F97F02B-84B1-724E-8D19-E0C4771FACB0}"/>
              </a:ext>
            </a:extLst>
          </p:cNvPr>
          <p:cNvSpPr>
            <a:spLocks noGrp="1"/>
          </p:cNvSpPr>
          <p:nvPr>
            <p:ph type="title"/>
          </p:nvPr>
        </p:nvSpPr>
        <p:spPr>
          <a:xfrm>
            <a:off x="838200" y="2747854"/>
            <a:ext cx="6781800" cy="1255040"/>
          </a:xfrm>
          <a:prstGeom prst="rect">
            <a:avLst/>
          </a:prstGeom>
        </p:spPr>
        <p:txBody>
          <a:bodyPr vert="horz" lIns="91440" tIns="45720" rIns="91440" bIns="45720" rtlCol="0" anchor="t" anchorCtr="0">
            <a:normAutofit/>
          </a:bodyPr>
          <a:lstStyle/>
          <a:p>
            <a:r>
              <a:rPr lang="en-US" dirty="0"/>
              <a:t>Click to edit Master section divider title text</a:t>
            </a:r>
          </a:p>
        </p:txBody>
      </p:sp>
      <p:sp>
        <p:nvSpPr>
          <p:cNvPr id="3" name="Text Placeholder 2">
            <a:extLst>
              <a:ext uri="{FF2B5EF4-FFF2-40B4-BE49-F238E27FC236}">
                <a16:creationId xmlns:a16="http://schemas.microsoft.com/office/drawing/2014/main" id="{3177C21C-F763-F24A-9B9B-F038BF79682D}"/>
              </a:ext>
            </a:extLst>
          </p:cNvPr>
          <p:cNvSpPr>
            <a:spLocks noGrp="1"/>
          </p:cNvSpPr>
          <p:nvPr>
            <p:ph type="body" idx="1"/>
          </p:nvPr>
        </p:nvSpPr>
        <p:spPr>
          <a:xfrm>
            <a:off x="838199" y="4616067"/>
            <a:ext cx="6781801" cy="13432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91CCAF73-0009-154B-A724-0498529F0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DB5B722C-EB00-6F4F-A0DC-4BE1BE098C31}" type="slidenum">
              <a:rPr lang="en-US" smtClean="0"/>
              <a:pPr/>
              <a:t>‹#›</a:t>
            </a:fld>
            <a:endParaRPr lang="en-US" dirty="0"/>
          </a:p>
        </p:txBody>
      </p:sp>
      <p:pic>
        <p:nvPicPr>
          <p:cNvPr id="13" name="Picture 12" descr="A picture containing graphical user interface&#10;&#10;Description automatically generated">
            <a:extLst>
              <a:ext uri="{FF2B5EF4-FFF2-40B4-BE49-F238E27FC236}">
                <a16:creationId xmlns:a16="http://schemas.microsoft.com/office/drawing/2014/main" id="{CD57E13F-EAAD-834C-8888-196B6E942FEB}"/>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8" name="TextBox 7">
            <a:extLst>
              <a:ext uri="{FF2B5EF4-FFF2-40B4-BE49-F238E27FC236}">
                <a16:creationId xmlns:a16="http://schemas.microsoft.com/office/drawing/2014/main" id="{C0BDF405-AEE4-0743-B684-5133A11E50A5}"/>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dirty="0">
                <a:solidFill>
                  <a:schemeClr val="bg1"/>
                </a:solidFill>
                <a:latin typeface="Arial" panose="020B0604020202020204" pitchFamily="34" charset="0"/>
                <a:cs typeface="Arial" panose="020B0604020202020204" pitchFamily="34" charset="0"/>
              </a:rPr>
            </a:br>
            <a:r>
              <a:rPr lang="en-US" sz="800" b="0" i="0" dirty="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1057552601"/>
      </p:ext>
    </p:extLst>
  </p:cSld>
  <p:clrMap bg1="lt1" tx1="dk1" bg2="lt2" tx2="dk2" accent1="accent1" accent2="accent2" accent3="accent3" accent4="accent4" accent5="accent5" accent6="accent6" hlink="hlink" folHlink="folHlink"/>
  <p:sldLayoutIdLst>
    <p:sldLayoutId id="2147483691" r:id="rId1"/>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2" userDrawn="1">
          <p15:clr>
            <a:srgbClr val="F26B43"/>
          </p15:clr>
        </p15:guide>
        <p15:guide id="2" pos="480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50F30-18D3-F94E-B2E0-BCB9729DBF54}"/>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4F21DA74-5C83-5248-9FCA-78C47EE2404B}"/>
              </a:ext>
            </a:extLst>
          </p:cNvPr>
          <p:cNvCxnSpPr>
            <a:cxnSpLocks/>
          </p:cNvCxnSpPr>
          <p:nvPr userDrawn="1"/>
        </p:nvCxnSpPr>
        <p:spPr>
          <a:xfrm>
            <a:off x="940526" y="4274015"/>
            <a:ext cx="6679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F97F02B-84B1-724E-8D19-E0C4771FACB0}"/>
              </a:ext>
            </a:extLst>
          </p:cNvPr>
          <p:cNvSpPr>
            <a:spLocks noGrp="1"/>
          </p:cNvSpPr>
          <p:nvPr>
            <p:ph type="title"/>
          </p:nvPr>
        </p:nvSpPr>
        <p:spPr>
          <a:xfrm>
            <a:off x="838200" y="2747854"/>
            <a:ext cx="6781800" cy="1255040"/>
          </a:xfrm>
          <a:prstGeom prst="rect">
            <a:avLst/>
          </a:prstGeom>
        </p:spPr>
        <p:txBody>
          <a:bodyPr vert="horz" lIns="91440" tIns="45720" rIns="91440" bIns="45720" rtlCol="0" anchor="t" anchorCtr="0">
            <a:normAutofit/>
          </a:bodyPr>
          <a:lstStyle/>
          <a:p>
            <a:r>
              <a:rPr lang="en-US" dirty="0"/>
              <a:t>Click to edit Master section divider title text</a:t>
            </a:r>
          </a:p>
        </p:txBody>
      </p:sp>
      <p:sp>
        <p:nvSpPr>
          <p:cNvPr id="3" name="Text Placeholder 2">
            <a:extLst>
              <a:ext uri="{FF2B5EF4-FFF2-40B4-BE49-F238E27FC236}">
                <a16:creationId xmlns:a16="http://schemas.microsoft.com/office/drawing/2014/main" id="{3177C21C-F763-F24A-9B9B-F038BF79682D}"/>
              </a:ext>
            </a:extLst>
          </p:cNvPr>
          <p:cNvSpPr>
            <a:spLocks noGrp="1"/>
          </p:cNvSpPr>
          <p:nvPr>
            <p:ph type="body" idx="1"/>
          </p:nvPr>
        </p:nvSpPr>
        <p:spPr>
          <a:xfrm>
            <a:off x="838199" y="4616067"/>
            <a:ext cx="6781801" cy="13432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91CCAF73-0009-154B-A724-0498529F0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DB5B722C-EB00-6F4F-A0DC-4BE1BE098C31}" type="slidenum">
              <a:rPr lang="en-US" smtClean="0"/>
              <a:pPr/>
              <a:t>‹#›</a:t>
            </a:fld>
            <a:endParaRPr lang="en-US" dirty="0"/>
          </a:p>
        </p:txBody>
      </p:sp>
      <p:pic>
        <p:nvPicPr>
          <p:cNvPr id="13" name="Picture 12" descr="A picture containing graphical user interface&#10;&#10;Description automatically generated">
            <a:extLst>
              <a:ext uri="{FF2B5EF4-FFF2-40B4-BE49-F238E27FC236}">
                <a16:creationId xmlns:a16="http://schemas.microsoft.com/office/drawing/2014/main" id="{CD57E13F-EAAD-834C-8888-196B6E942FEB}"/>
              </a:ext>
            </a:extLst>
          </p:cNvPr>
          <p:cNvPicPr>
            <a:picLocks noChangeAspect="1"/>
          </p:cNvPicPr>
          <p:nvPr userDrawn="1"/>
        </p:nvPicPr>
        <p:blipFill rotWithShape="1">
          <a:blip r:embed="rId10"/>
          <a:srcRect r="73992"/>
          <a:stretch/>
        </p:blipFill>
        <p:spPr>
          <a:xfrm>
            <a:off x="10715157" y="670204"/>
            <a:ext cx="1103723" cy="1262292"/>
          </a:xfrm>
          <a:prstGeom prst="rect">
            <a:avLst/>
          </a:prstGeom>
        </p:spPr>
      </p:pic>
      <p:sp>
        <p:nvSpPr>
          <p:cNvPr id="8" name="TextBox 7">
            <a:extLst>
              <a:ext uri="{FF2B5EF4-FFF2-40B4-BE49-F238E27FC236}">
                <a16:creationId xmlns:a16="http://schemas.microsoft.com/office/drawing/2014/main" id="{0F100DD2-DD62-EF4F-8013-01F635E2BB7E}"/>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dirty="0">
                <a:solidFill>
                  <a:schemeClr val="bg1"/>
                </a:solidFill>
                <a:latin typeface="Arial" panose="020B0604020202020204" pitchFamily="34" charset="0"/>
                <a:cs typeface="Arial" panose="020B0604020202020204" pitchFamily="34" charset="0"/>
              </a:rPr>
            </a:br>
            <a:r>
              <a:rPr lang="en-US" sz="800" b="0" i="0" dirty="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424443658"/>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3" r:id="rId3"/>
    <p:sldLayoutId id="2147483704" r:id="rId4"/>
    <p:sldLayoutId id="2147483705" r:id="rId5"/>
    <p:sldLayoutId id="2147483706" r:id="rId6"/>
    <p:sldLayoutId id="2147483707" r:id="rId7"/>
    <p:sldLayoutId id="2147483708" r:id="rId8"/>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2" userDrawn="1">
          <p15:clr>
            <a:srgbClr val="F26B43"/>
          </p15:clr>
        </p15:guide>
        <p15:guide id="2" pos="480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8F946E-FB63-BC41-B403-772B01F66CFC}"/>
              </a:ext>
            </a:extLst>
          </p:cNvPr>
          <p:cNvSpPr/>
          <p:nvPr userDrawn="1"/>
        </p:nvSpPr>
        <p:spPr>
          <a:xfrm>
            <a:off x="0" y="0"/>
            <a:ext cx="12192000" cy="983974"/>
          </a:xfrm>
          <a:prstGeom prst="rect">
            <a:avLst/>
          </a:prstGeom>
          <a:solidFill>
            <a:srgbClr val="0076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08EC5F4-A1BD-4E4E-9F21-B705C03ECDE9}"/>
              </a:ext>
            </a:extLst>
          </p:cNvPr>
          <p:cNvSpPr>
            <a:spLocks noGrp="1"/>
          </p:cNvSpPr>
          <p:nvPr>
            <p:ph type="title"/>
          </p:nvPr>
        </p:nvSpPr>
        <p:spPr>
          <a:xfrm>
            <a:off x="838200" y="243624"/>
            <a:ext cx="8787714" cy="682487"/>
          </a:xfrm>
          <a:prstGeom prst="rect">
            <a:avLst/>
          </a:prstGeom>
        </p:spPr>
        <p:txBody>
          <a:bodyPr vert="horz" lIns="91440" tIns="45720" rIns="91440" bIns="45720" rtlCol="0" anchor="ctr">
            <a:normAutofit/>
          </a:bodyPr>
          <a:lstStyle/>
          <a:p>
            <a:r>
              <a:rPr lang="en-US" dirty="0"/>
              <a:t>Website Cobranding Proposal</a:t>
            </a:r>
          </a:p>
        </p:txBody>
      </p:sp>
      <p:sp>
        <p:nvSpPr>
          <p:cNvPr id="3" name="Text Placeholder 2">
            <a:extLst>
              <a:ext uri="{FF2B5EF4-FFF2-40B4-BE49-F238E27FC236}">
                <a16:creationId xmlns:a16="http://schemas.microsoft.com/office/drawing/2014/main" id="{0C743581-EAF7-F244-BE5D-6341DAA4D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C08D76-500F-964E-BF2D-4682C93A2C1F}"/>
              </a:ext>
            </a:extLst>
          </p:cNvPr>
          <p:cNvSpPr>
            <a:spLocks noGrp="1"/>
          </p:cNvSpPr>
          <p:nvPr>
            <p:ph type="dt" sz="half" idx="2"/>
          </p:nvPr>
        </p:nvSpPr>
        <p:spPr>
          <a:xfrm>
            <a:off x="838200" y="6455738"/>
            <a:ext cx="2743200" cy="206104"/>
          </a:xfrm>
          <a:prstGeom prst="rect">
            <a:avLst/>
          </a:prstGeom>
        </p:spPr>
        <p:txBody>
          <a:bodyPr vert="horz" lIns="91440" tIns="45720" rIns="91440" bIns="45720" rtlCol="0" anchor="ctr"/>
          <a:lstStyle>
            <a:lvl1pPr algn="l">
              <a:defRPr sz="12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DA5E5A79-4679-0C44-85FA-32C56C623E9A}"/>
              </a:ext>
            </a:extLst>
          </p:cNvPr>
          <p:cNvSpPr>
            <a:spLocks noGrp="1"/>
          </p:cNvSpPr>
          <p:nvPr>
            <p:ph type="ftr" sz="quarter" idx="3"/>
          </p:nvPr>
        </p:nvSpPr>
        <p:spPr>
          <a:xfrm>
            <a:off x="3237875" y="6455738"/>
            <a:ext cx="5711253" cy="206104"/>
          </a:xfrm>
          <a:prstGeom prst="rect">
            <a:avLst/>
          </a:prstGeom>
        </p:spPr>
        <p:txBody>
          <a:bodyPr vert="horz" lIns="91440" tIns="45720" rIns="91440" bIns="45720" rtlCol="0" anchor="ctr"/>
          <a:lstStyle>
            <a:lvl1pPr algn="ctr">
              <a:lnSpc>
                <a:spcPct val="80000"/>
              </a:lnSpc>
              <a:defRPr sz="8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D0FEA4E-736A-5A49-B419-96B0D19D828F}"/>
              </a:ext>
            </a:extLst>
          </p:cNvPr>
          <p:cNvSpPr>
            <a:spLocks noGrp="1"/>
          </p:cNvSpPr>
          <p:nvPr>
            <p:ph type="sldNum" sz="quarter" idx="4"/>
          </p:nvPr>
        </p:nvSpPr>
        <p:spPr>
          <a:xfrm>
            <a:off x="8610600" y="6455738"/>
            <a:ext cx="2743200" cy="206104"/>
          </a:xfrm>
          <a:prstGeom prst="rect">
            <a:avLst/>
          </a:prstGeom>
        </p:spPr>
        <p:txBody>
          <a:bodyPr vert="horz" lIns="91440" tIns="45720" rIns="91440" bIns="45720" rtlCol="0" anchor="ctr"/>
          <a:lstStyle>
            <a:lvl1pPr algn="r">
              <a:defRPr sz="1200" b="0" i="0">
                <a:solidFill>
                  <a:schemeClr val="bg2"/>
                </a:solidFill>
                <a:latin typeface="Arial" panose="020B0604020202020204" pitchFamily="34" charset="0"/>
                <a:cs typeface="Arial" panose="020B0604020202020204" pitchFamily="34" charset="0"/>
              </a:defRPr>
            </a:lvl1pPr>
          </a:lstStyle>
          <a:p>
            <a:fld id="{393C9FAC-AC41-E147-86B9-CFEB97822033}" type="slidenum">
              <a:rPr lang="en-US" smtClean="0"/>
              <a:pPr/>
              <a:t>‹#›</a:t>
            </a:fld>
            <a:endParaRPr lang="en-US" dirty="0"/>
          </a:p>
        </p:txBody>
      </p:sp>
      <p:pic>
        <p:nvPicPr>
          <p:cNvPr id="11" name="Picture 10" descr="Icon&#10;&#10;Description automatically generated">
            <a:extLst>
              <a:ext uri="{FF2B5EF4-FFF2-40B4-BE49-F238E27FC236}">
                <a16:creationId xmlns:a16="http://schemas.microsoft.com/office/drawing/2014/main" id="{1B58501B-1C8E-AF41-B614-17658C624F37}"/>
              </a:ext>
            </a:extLst>
          </p:cNvPr>
          <p:cNvPicPr>
            <a:picLocks noChangeAspect="1"/>
          </p:cNvPicPr>
          <p:nvPr userDrawn="1"/>
        </p:nvPicPr>
        <p:blipFill>
          <a:blip r:embed="rId14"/>
          <a:stretch>
            <a:fillRect/>
          </a:stretch>
        </p:blipFill>
        <p:spPr>
          <a:xfrm>
            <a:off x="12402065" y="1220377"/>
            <a:ext cx="605248" cy="605248"/>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EBB0C04A-BB36-5448-914A-C91D0BEBDC4E}"/>
              </a:ext>
            </a:extLst>
          </p:cNvPr>
          <p:cNvPicPr>
            <a:picLocks noChangeAspect="1"/>
          </p:cNvPicPr>
          <p:nvPr userDrawn="1"/>
        </p:nvPicPr>
        <p:blipFill>
          <a:blip r:embed="rId15"/>
          <a:stretch>
            <a:fillRect/>
          </a:stretch>
        </p:blipFill>
        <p:spPr>
          <a:xfrm>
            <a:off x="10043985" y="374112"/>
            <a:ext cx="1855800" cy="551999"/>
          </a:xfrm>
          <a:prstGeom prst="rect">
            <a:avLst/>
          </a:prstGeom>
        </p:spPr>
      </p:pic>
      <p:cxnSp>
        <p:nvCxnSpPr>
          <p:cNvPr id="15" name="Straight Connector 14">
            <a:extLst>
              <a:ext uri="{FF2B5EF4-FFF2-40B4-BE49-F238E27FC236}">
                <a16:creationId xmlns:a16="http://schemas.microsoft.com/office/drawing/2014/main" id="{B24D6269-709A-2F45-930A-DF30141A6834}"/>
              </a:ext>
            </a:extLst>
          </p:cNvPr>
          <p:cNvCxnSpPr/>
          <p:nvPr userDrawn="1"/>
        </p:nvCxnSpPr>
        <p:spPr>
          <a:xfrm>
            <a:off x="0" y="6356350"/>
            <a:ext cx="12192000" cy="0"/>
          </a:xfrm>
          <a:prstGeom prst="line">
            <a:avLst/>
          </a:prstGeom>
          <a:ln w="12700">
            <a:solidFill>
              <a:srgbClr val="00769E"/>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F229439-4A84-FE4B-B0C8-5684EDEA8DDA}"/>
              </a:ext>
            </a:extLst>
          </p:cNvPr>
          <p:cNvSpPr txBox="1"/>
          <p:nvPr userDrawn="1"/>
        </p:nvSpPr>
        <p:spPr>
          <a:xfrm>
            <a:off x="2842511" y="6389513"/>
            <a:ext cx="6509478" cy="338554"/>
          </a:xfrm>
          <a:prstGeom prst="rect">
            <a:avLst/>
          </a:prstGeom>
          <a:noFill/>
        </p:spPr>
        <p:txBody>
          <a:bodyPr wrap="square">
            <a:spAutoFit/>
          </a:bodyPr>
          <a:lstStyle/>
          <a:p>
            <a:pPr algn="ctr"/>
            <a:r>
              <a:rPr lang="en-US" sz="800" dirty="0" err="1">
                <a:solidFill>
                  <a:schemeClr val="bg2"/>
                </a:solidFill>
                <a:latin typeface="Arial" panose="020B0604020202020204" pitchFamily="34" charset="0"/>
                <a:cs typeface="Arial" panose="020B0604020202020204" pitchFamily="34" charset="0"/>
              </a:rPr>
              <a:t>HealthTeam</a:t>
            </a:r>
            <a:r>
              <a:rPr lang="en-US" sz="800" dirty="0">
                <a:solidFill>
                  <a:schemeClr val="bg2"/>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dirty="0">
                <a:solidFill>
                  <a:schemeClr val="bg2"/>
                </a:solidFill>
                <a:latin typeface="Arial" panose="020B0604020202020204" pitchFamily="34" charset="0"/>
                <a:cs typeface="Arial" panose="020B0604020202020204" pitchFamily="34" charset="0"/>
              </a:rPr>
            </a:br>
            <a:r>
              <a:rPr lang="en-US" sz="800" dirty="0">
                <a:solidFill>
                  <a:schemeClr val="bg2"/>
                </a:solidFill>
                <a:latin typeface="Arial" panose="020B0604020202020204" pitchFamily="34" charset="0"/>
                <a:cs typeface="Arial" panose="020B0604020202020204" pitchFamily="34" charset="0"/>
              </a:rPr>
              <a:t>Medicare Advantage plan with a Medicare contract. Enrollment in </a:t>
            </a:r>
            <a:r>
              <a:rPr lang="en-US" sz="800" dirty="0" err="1">
                <a:solidFill>
                  <a:schemeClr val="bg2"/>
                </a:solidFill>
                <a:latin typeface="Arial" panose="020B0604020202020204" pitchFamily="34" charset="0"/>
                <a:cs typeface="Arial" panose="020B0604020202020204" pitchFamily="34" charset="0"/>
              </a:rPr>
              <a:t>HealthTeam</a:t>
            </a:r>
            <a:r>
              <a:rPr lang="en-US" sz="800" dirty="0">
                <a:solidFill>
                  <a:schemeClr val="bg2"/>
                </a:solidFill>
                <a:latin typeface="Arial" panose="020B0604020202020204" pitchFamily="34" charset="0"/>
                <a:cs typeface="Arial" panose="020B0604020202020204" pitchFamily="34" charset="0"/>
              </a:rPr>
              <a:t> Advantage depends on contract renewal.</a:t>
            </a:r>
          </a:p>
        </p:txBody>
      </p:sp>
    </p:spTree>
    <p:extLst>
      <p:ext uri="{BB962C8B-B14F-4D97-AF65-F5344CB8AC3E}">
        <p14:creationId xmlns:p14="http://schemas.microsoft.com/office/powerpoint/2010/main" val="1501178637"/>
      </p:ext>
    </p:extLst>
  </p:cSld>
  <p:clrMap bg1="lt1" tx1="dk1" bg2="lt2" tx2="dk2" accent1="accent1" accent2="accent2" accent3="accent3" accent4="accent4" accent5="accent5" accent6="accent6" hlink="hlink" folHlink="folHlink"/>
  <p:sldLayoutIdLst>
    <p:sldLayoutId id="2147483659" r:id="rId1"/>
    <p:sldLayoutId id="2147483672" r:id="rId2"/>
    <p:sldLayoutId id="2147483673" r:id="rId3"/>
    <p:sldLayoutId id="2147483651" r:id="rId4"/>
    <p:sldLayoutId id="2147483681" r:id="rId5"/>
    <p:sldLayoutId id="2147483680" r:id="rId6"/>
    <p:sldLayoutId id="2147483658" r:id="rId7"/>
    <p:sldLayoutId id="2147483652" r:id="rId8"/>
    <p:sldLayoutId id="2147483650" r:id="rId9"/>
    <p:sldLayoutId id="2147483682" r:id="rId10"/>
    <p:sldLayoutId id="2147483649" r:id="rId11"/>
    <p:sldLayoutId id="2147483654" r:id="rId12"/>
  </p:sldLayoutIdLst>
  <p:hf hdr="0" ftr="0"/>
  <p:txStyles>
    <p:title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B7D52-7ADC-5C48-AB3E-78577A1F88EC}"/>
              </a:ext>
            </a:extLst>
          </p:cNvPr>
          <p:cNvSpPr/>
          <p:nvPr userDrawn="1"/>
        </p:nvSpPr>
        <p:spPr>
          <a:xfrm>
            <a:off x="0" y="0"/>
            <a:ext cx="12192000" cy="6858000"/>
          </a:xfrm>
          <a:prstGeom prst="rect">
            <a:avLst/>
          </a:prstGeom>
          <a:solidFill>
            <a:srgbClr val="0076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graphical user interface&#10;&#10;Description automatically generated">
            <a:extLst>
              <a:ext uri="{FF2B5EF4-FFF2-40B4-BE49-F238E27FC236}">
                <a16:creationId xmlns:a16="http://schemas.microsoft.com/office/drawing/2014/main" id="{44515C73-EAD5-AA44-8D3F-7B71356D9940}"/>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2" name="Title Placeholder 1">
            <a:extLst>
              <a:ext uri="{FF2B5EF4-FFF2-40B4-BE49-F238E27FC236}">
                <a16:creationId xmlns:a16="http://schemas.microsoft.com/office/drawing/2014/main" id="{D58325C8-99F9-7A4A-B481-9D57D6C8C866}"/>
              </a:ext>
            </a:extLst>
          </p:cNvPr>
          <p:cNvSpPr>
            <a:spLocks noGrp="1"/>
          </p:cNvSpPr>
          <p:nvPr>
            <p:ph type="title"/>
          </p:nvPr>
        </p:nvSpPr>
        <p:spPr>
          <a:xfrm>
            <a:off x="838200" y="2422238"/>
            <a:ext cx="7924800" cy="1560895"/>
          </a:xfrm>
          <a:prstGeom prst="rect">
            <a:avLst/>
          </a:prstGeom>
        </p:spPr>
        <p:txBody>
          <a:bodyPr vert="horz" lIns="91440" tIns="45720" rIns="91440" bIns="45720" rtlCol="0" anchor="ctr">
            <a:normAutofit/>
          </a:bodyPr>
          <a:lstStyle/>
          <a:p>
            <a:r>
              <a:rPr lang="en-US" dirty="0"/>
              <a:t>Thank You!</a:t>
            </a:r>
          </a:p>
        </p:txBody>
      </p:sp>
      <p:sp>
        <p:nvSpPr>
          <p:cNvPr id="3" name="Text Placeholder 2">
            <a:extLst>
              <a:ext uri="{FF2B5EF4-FFF2-40B4-BE49-F238E27FC236}">
                <a16:creationId xmlns:a16="http://schemas.microsoft.com/office/drawing/2014/main" id="{BA595EF0-9DED-514E-B11A-F1171FC4852C}"/>
              </a:ext>
            </a:extLst>
          </p:cNvPr>
          <p:cNvSpPr>
            <a:spLocks noGrp="1"/>
          </p:cNvSpPr>
          <p:nvPr>
            <p:ph type="body" idx="1"/>
          </p:nvPr>
        </p:nvSpPr>
        <p:spPr>
          <a:xfrm>
            <a:off x="838200" y="4616067"/>
            <a:ext cx="7924800" cy="1560895"/>
          </a:xfrm>
          <a:prstGeom prst="rect">
            <a:avLst/>
          </a:prstGeom>
        </p:spPr>
        <p:txBody>
          <a:bodyPr vert="horz" lIns="91440" tIns="45720" rIns="91440" bIns="45720" rtlCol="0">
            <a:normAutofit/>
          </a:bodyPr>
          <a:lstStyle/>
          <a:p>
            <a:pPr lvl="0"/>
            <a:r>
              <a:rPr lang="en-US" dirty="0"/>
              <a:t>For more info, contact:</a:t>
            </a:r>
            <a:br>
              <a:rPr lang="en-US" dirty="0"/>
            </a:br>
            <a:r>
              <a:rPr lang="en-US" dirty="0" err="1"/>
              <a:t>Firstname</a:t>
            </a:r>
            <a:r>
              <a:rPr lang="en-US" dirty="0"/>
              <a:t> </a:t>
            </a:r>
            <a:r>
              <a:rPr lang="en-US" dirty="0" err="1"/>
              <a:t>Lastname</a:t>
            </a:r>
            <a:br>
              <a:rPr lang="en-US" dirty="0"/>
            </a:br>
            <a:r>
              <a:rPr lang="en-US" dirty="0" err="1"/>
              <a:t>Flastname@htanc.com</a:t>
            </a:r>
            <a:endParaRPr lang="en-US" dirty="0"/>
          </a:p>
        </p:txBody>
      </p:sp>
      <p:cxnSp>
        <p:nvCxnSpPr>
          <p:cNvPr id="11" name="Straight Connector 10">
            <a:extLst>
              <a:ext uri="{FF2B5EF4-FFF2-40B4-BE49-F238E27FC236}">
                <a16:creationId xmlns:a16="http://schemas.microsoft.com/office/drawing/2014/main" id="{A206793D-D7D5-AA48-ACF0-9D9B05DDEB65}"/>
              </a:ext>
            </a:extLst>
          </p:cNvPr>
          <p:cNvCxnSpPr>
            <a:cxnSpLocks/>
          </p:cNvCxnSpPr>
          <p:nvPr userDrawn="1"/>
        </p:nvCxnSpPr>
        <p:spPr>
          <a:xfrm>
            <a:off x="940526" y="4274015"/>
            <a:ext cx="7822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74F253B-0F27-A541-9C8D-241682D29EE0}"/>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dirty="0">
                <a:solidFill>
                  <a:schemeClr val="bg1"/>
                </a:solidFill>
                <a:latin typeface="Arial" panose="020B0604020202020204" pitchFamily="34" charset="0"/>
                <a:cs typeface="Arial" panose="020B0604020202020204" pitchFamily="34" charset="0"/>
              </a:rPr>
            </a:br>
            <a:r>
              <a:rPr lang="en-US" sz="800" b="0" i="0" dirty="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depends on contract </a:t>
            </a:r>
            <a:r>
              <a:rPr lang="en-US" sz="800" b="0" i="0" dirty="0" err="1">
                <a:solidFill>
                  <a:schemeClr val="bg1"/>
                </a:solidFill>
                <a:latin typeface="Arial" panose="020B0604020202020204" pitchFamily="34" charset="0"/>
                <a:cs typeface="Arial" panose="020B0604020202020204" pitchFamily="34" charset="0"/>
              </a:rPr>
              <a:t>renewal.v</a:t>
            </a:r>
            <a:endParaRPr lang="en-US" sz="800" b="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67657"/>
      </p:ext>
    </p:extLst>
  </p:cSld>
  <p:clrMap bg1="lt1" tx1="dk1" bg2="lt2" tx2="dk2" accent1="accent1" accent2="accent2" accent3="accent3" accent4="accent4" accent5="accent5" accent6="accent6" hlink="hlink" folHlink="folHlink"/>
  <p:sldLayoutIdLst>
    <p:sldLayoutId id="2147483699" r:id="rId1"/>
  </p:sldLayoutIdLst>
  <p:hf hdr="0" ftr="0"/>
  <p:txStyles>
    <p:titleStyle>
      <a:lvl1pPr algn="l"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B7D52-7ADC-5C48-AB3E-78577A1F88EC}"/>
              </a:ext>
            </a:extLst>
          </p:cNvPr>
          <p:cNvSpPr/>
          <p:nvPr userDrawn="1"/>
        </p:nvSpPr>
        <p:spPr>
          <a:xfrm>
            <a:off x="0" y="0"/>
            <a:ext cx="12192000" cy="6858000"/>
          </a:xfrm>
          <a:prstGeom prst="rect">
            <a:avLst/>
          </a:prstGeom>
          <a:solidFill>
            <a:schemeClr val="accent2"/>
          </a:solidFill>
          <a:ln>
            <a:solidFill>
              <a:srgbClr val="4A4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graphical user interface&#10;&#10;Description automatically generated">
            <a:extLst>
              <a:ext uri="{FF2B5EF4-FFF2-40B4-BE49-F238E27FC236}">
                <a16:creationId xmlns:a16="http://schemas.microsoft.com/office/drawing/2014/main" id="{44515C73-EAD5-AA44-8D3F-7B71356D9940}"/>
              </a:ext>
            </a:extLst>
          </p:cNvPr>
          <p:cNvPicPr>
            <a:picLocks noChangeAspect="1"/>
          </p:cNvPicPr>
          <p:nvPr userDrawn="1"/>
        </p:nvPicPr>
        <p:blipFill>
          <a:blip r:embed="rId3"/>
          <a:stretch>
            <a:fillRect/>
          </a:stretch>
        </p:blipFill>
        <p:spPr>
          <a:xfrm>
            <a:off x="7588332" y="670204"/>
            <a:ext cx="4243780" cy="1262292"/>
          </a:xfrm>
          <a:prstGeom prst="rect">
            <a:avLst/>
          </a:prstGeom>
        </p:spPr>
      </p:pic>
      <p:sp>
        <p:nvSpPr>
          <p:cNvPr id="2" name="Title Placeholder 1">
            <a:extLst>
              <a:ext uri="{FF2B5EF4-FFF2-40B4-BE49-F238E27FC236}">
                <a16:creationId xmlns:a16="http://schemas.microsoft.com/office/drawing/2014/main" id="{D58325C8-99F9-7A4A-B481-9D57D6C8C866}"/>
              </a:ext>
            </a:extLst>
          </p:cNvPr>
          <p:cNvSpPr>
            <a:spLocks noGrp="1"/>
          </p:cNvSpPr>
          <p:nvPr>
            <p:ph type="title"/>
          </p:nvPr>
        </p:nvSpPr>
        <p:spPr>
          <a:xfrm>
            <a:off x="838200" y="2422238"/>
            <a:ext cx="7924800" cy="1560895"/>
          </a:xfrm>
          <a:prstGeom prst="rect">
            <a:avLst/>
          </a:prstGeom>
        </p:spPr>
        <p:txBody>
          <a:bodyPr vert="horz" lIns="91440" tIns="45720" rIns="91440" bIns="45720" rtlCol="0" anchor="ctr">
            <a:normAutofit/>
          </a:bodyPr>
          <a:lstStyle/>
          <a:p>
            <a:r>
              <a:rPr lang="en-US" dirty="0"/>
              <a:t>Thank You!</a:t>
            </a:r>
          </a:p>
        </p:txBody>
      </p:sp>
      <p:sp>
        <p:nvSpPr>
          <p:cNvPr id="3" name="Text Placeholder 2">
            <a:extLst>
              <a:ext uri="{FF2B5EF4-FFF2-40B4-BE49-F238E27FC236}">
                <a16:creationId xmlns:a16="http://schemas.microsoft.com/office/drawing/2014/main" id="{BA595EF0-9DED-514E-B11A-F1171FC4852C}"/>
              </a:ext>
            </a:extLst>
          </p:cNvPr>
          <p:cNvSpPr>
            <a:spLocks noGrp="1"/>
          </p:cNvSpPr>
          <p:nvPr>
            <p:ph type="body" idx="1"/>
          </p:nvPr>
        </p:nvSpPr>
        <p:spPr>
          <a:xfrm>
            <a:off x="838200" y="4616067"/>
            <a:ext cx="7924800" cy="1560895"/>
          </a:xfrm>
          <a:prstGeom prst="rect">
            <a:avLst/>
          </a:prstGeom>
        </p:spPr>
        <p:txBody>
          <a:bodyPr vert="horz" lIns="91440" tIns="45720" rIns="91440" bIns="45720" rtlCol="0">
            <a:normAutofit/>
          </a:bodyPr>
          <a:lstStyle/>
          <a:p>
            <a:pPr lvl="0"/>
            <a:r>
              <a:rPr lang="en-US" dirty="0"/>
              <a:t>For more info, contact:</a:t>
            </a:r>
            <a:br>
              <a:rPr lang="en-US" dirty="0"/>
            </a:br>
            <a:r>
              <a:rPr lang="en-US" dirty="0" err="1"/>
              <a:t>Firstname</a:t>
            </a:r>
            <a:r>
              <a:rPr lang="en-US" dirty="0"/>
              <a:t> </a:t>
            </a:r>
            <a:r>
              <a:rPr lang="en-US" dirty="0" err="1"/>
              <a:t>Lastname</a:t>
            </a:r>
            <a:br>
              <a:rPr lang="en-US" dirty="0"/>
            </a:br>
            <a:r>
              <a:rPr lang="en-US" dirty="0" err="1"/>
              <a:t>Flastname@htanc.com</a:t>
            </a:r>
            <a:endParaRPr lang="en-US" dirty="0"/>
          </a:p>
        </p:txBody>
      </p:sp>
      <p:cxnSp>
        <p:nvCxnSpPr>
          <p:cNvPr id="11" name="Straight Connector 10">
            <a:extLst>
              <a:ext uri="{FF2B5EF4-FFF2-40B4-BE49-F238E27FC236}">
                <a16:creationId xmlns:a16="http://schemas.microsoft.com/office/drawing/2014/main" id="{A206793D-D7D5-AA48-ACF0-9D9B05DDEB65}"/>
              </a:ext>
            </a:extLst>
          </p:cNvPr>
          <p:cNvCxnSpPr>
            <a:cxnSpLocks/>
          </p:cNvCxnSpPr>
          <p:nvPr userDrawn="1"/>
        </p:nvCxnSpPr>
        <p:spPr>
          <a:xfrm>
            <a:off x="940526" y="4274015"/>
            <a:ext cx="782247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27897F-E5D2-E74F-9C31-B8AD2BF63965}"/>
              </a:ext>
            </a:extLst>
          </p:cNvPr>
          <p:cNvSpPr txBox="1"/>
          <p:nvPr userDrawn="1"/>
        </p:nvSpPr>
        <p:spPr>
          <a:xfrm>
            <a:off x="838200" y="6445771"/>
            <a:ext cx="7924800" cy="301621"/>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a product of Care N’ Care Insurance Company of North Carolina, Inc., is a PPO and HMO </a:t>
            </a:r>
            <a:br>
              <a:rPr lang="en-US" sz="800" b="0" i="0" dirty="0">
                <a:solidFill>
                  <a:schemeClr val="bg1"/>
                </a:solidFill>
                <a:latin typeface="Arial" panose="020B0604020202020204" pitchFamily="34" charset="0"/>
                <a:cs typeface="Arial" panose="020B0604020202020204" pitchFamily="34" charset="0"/>
              </a:rPr>
            </a:br>
            <a:r>
              <a:rPr lang="en-US" sz="800" b="0" i="0" dirty="0">
                <a:solidFill>
                  <a:schemeClr val="bg1"/>
                </a:solidFill>
                <a:latin typeface="Arial" panose="020B0604020202020204" pitchFamily="34" charset="0"/>
                <a:cs typeface="Arial" panose="020B0604020202020204" pitchFamily="34" charset="0"/>
              </a:rPr>
              <a:t>Medicare Advantage plan with a Medicare contract. Enrollment in </a:t>
            </a:r>
            <a:r>
              <a:rPr lang="en-US" sz="800" b="0" i="0" dirty="0" err="1">
                <a:solidFill>
                  <a:schemeClr val="bg1"/>
                </a:solidFill>
                <a:latin typeface="Arial" panose="020B0604020202020204" pitchFamily="34" charset="0"/>
                <a:cs typeface="Arial" panose="020B0604020202020204" pitchFamily="34" charset="0"/>
              </a:rPr>
              <a:t>HealthTeam</a:t>
            </a:r>
            <a:r>
              <a:rPr lang="en-US" sz="800" b="0" i="0" dirty="0">
                <a:solidFill>
                  <a:schemeClr val="bg1"/>
                </a:solidFill>
                <a:latin typeface="Arial" panose="020B0604020202020204" pitchFamily="34" charset="0"/>
                <a:cs typeface="Arial" panose="020B0604020202020204" pitchFamily="34" charset="0"/>
              </a:rPr>
              <a:t> Advantage depends on contract </a:t>
            </a:r>
            <a:r>
              <a:rPr lang="en-US" sz="800" b="0" i="0" dirty="0" err="1">
                <a:solidFill>
                  <a:schemeClr val="bg1"/>
                </a:solidFill>
                <a:latin typeface="Arial" panose="020B0604020202020204" pitchFamily="34" charset="0"/>
                <a:cs typeface="Arial" panose="020B0604020202020204" pitchFamily="34" charset="0"/>
              </a:rPr>
              <a:t>renewal.v</a:t>
            </a:r>
            <a:endParaRPr lang="en-US" sz="800" b="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725482"/>
      </p:ext>
    </p:extLst>
  </p:cSld>
  <p:clrMap bg1="lt1" tx1="dk1" bg2="lt2" tx2="dk2" accent1="accent1" accent2="accent2" accent3="accent3" accent4="accent4" accent5="accent5" accent6="accent6" hlink="hlink" folHlink="folHlink"/>
  <p:sldLayoutIdLst>
    <p:sldLayoutId id="2147483701" r:id="rId1"/>
  </p:sldLayoutIdLst>
  <p:hf hdr="0" ftr="0"/>
  <p:txStyles>
    <p:titleStyle>
      <a:lvl1pPr algn="l"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diabetesjournals.org/care/article/48/Supplement_1/S1/157562/Introduction-and-Methodology-Standards-of-Care-in"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https://www.jacc.org/doi/10.1016/j.jacc.2021.12.012"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hyperlink" Target="mailto:rchawla@htanc.com" TargetMode="External"/><Relationship Id="rId2" Type="http://schemas.openxmlformats.org/officeDocument/2006/relationships/notesSlide" Target="../notesSlides/notesSlide28.xml"/><Relationship Id="rId1" Type="http://schemas.openxmlformats.org/officeDocument/2006/relationships/slideLayout" Target="../slideLayouts/slideLayout26.xml"/><Relationship Id="rId5" Type="http://schemas.openxmlformats.org/officeDocument/2006/relationships/hyperlink" Target="mailto:ProviderConcierge@htanc.com" TargetMode="External"/><Relationship Id="rId4" Type="http://schemas.openxmlformats.org/officeDocument/2006/relationships/hyperlink" Target="mailto:sevans@htanc.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healthteamadvantage.com/providers/required-annual-model-of-care-training-for-csnp-providers/attestatio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5FFCA-C953-4F4B-9AC9-DB58B8F310D3}"/>
              </a:ext>
            </a:extLst>
          </p:cNvPr>
          <p:cNvSpPr>
            <a:spLocks noGrp="1"/>
          </p:cNvSpPr>
          <p:nvPr>
            <p:ph type="title"/>
          </p:nvPr>
        </p:nvSpPr>
        <p:spPr>
          <a:xfrm>
            <a:off x="838199" y="2422238"/>
            <a:ext cx="9595757" cy="1560895"/>
          </a:xfrm>
        </p:spPr>
        <p:txBody>
          <a:bodyPr anchor="t">
            <a:normAutofit/>
          </a:bodyPr>
          <a:lstStyle/>
          <a:p>
            <a:pPr lvl="0"/>
            <a:r>
              <a:rPr lang="en-US" sz="4800" b="1" dirty="0"/>
              <a:t>Special Needs Plan</a:t>
            </a:r>
            <a:br>
              <a:rPr lang="en-US" sz="4800" dirty="0"/>
            </a:br>
            <a:r>
              <a:rPr lang="en-US" sz="4800" dirty="0"/>
              <a:t>Model of Care Education</a:t>
            </a:r>
            <a:endParaRPr lang="en-US" sz="4800" b="1" dirty="0"/>
          </a:p>
        </p:txBody>
      </p:sp>
      <p:sp>
        <p:nvSpPr>
          <p:cNvPr id="2" name="Subtitle 1">
            <a:extLst>
              <a:ext uri="{FF2B5EF4-FFF2-40B4-BE49-F238E27FC236}">
                <a16:creationId xmlns:a16="http://schemas.microsoft.com/office/drawing/2014/main" id="{061893E4-2DBF-6E46-8207-42E07F6E72D0}"/>
              </a:ext>
            </a:extLst>
          </p:cNvPr>
          <p:cNvSpPr>
            <a:spLocks noGrp="1"/>
          </p:cNvSpPr>
          <p:nvPr>
            <p:ph type="body" sz="quarter" idx="10"/>
          </p:nvPr>
        </p:nvSpPr>
        <p:spPr>
          <a:xfrm>
            <a:off x="838200" y="4679567"/>
            <a:ext cx="7924800" cy="698549"/>
          </a:xfrm>
        </p:spPr>
        <p:txBody>
          <a:bodyPr vert="horz" lIns="91440" tIns="45720" rIns="91440" bIns="45720" rtlCol="0">
            <a:normAutofit/>
          </a:bodyPr>
          <a:lstStyle/>
          <a:p>
            <a:r>
              <a:rPr lang="en-US" dirty="0"/>
              <a:t>2026 Provider Training</a:t>
            </a:r>
          </a:p>
        </p:txBody>
      </p:sp>
    </p:spTree>
    <p:extLst>
      <p:ext uri="{BB962C8B-B14F-4D97-AF65-F5344CB8AC3E}">
        <p14:creationId xmlns:p14="http://schemas.microsoft.com/office/powerpoint/2010/main" val="3293606128"/>
      </p:ext>
    </p:extLst>
  </p:cSld>
  <p:clrMapOvr>
    <a:masterClrMapping/>
  </p:clrMapOvr>
  <mc:AlternateContent xmlns:mc="http://schemas.openxmlformats.org/markup-compatibility/2006" xmlns:p14="http://schemas.microsoft.com/office/powerpoint/2010/main">
    <mc:Choice Requires="p14">
      <p:transition spd="slow" p14:dur="2000" advTm="13670"/>
    </mc:Choice>
    <mc:Fallback xmlns="">
      <p:transition spd="slow" advTm="136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562F-337E-7C43-B9B2-74536AB11BAB}"/>
              </a:ext>
            </a:extLst>
          </p:cNvPr>
          <p:cNvSpPr>
            <a:spLocks noGrp="1"/>
          </p:cNvSpPr>
          <p:nvPr>
            <p:ph type="title"/>
          </p:nvPr>
        </p:nvSpPr>
        <p:spPr>
          <a:xfrm>
            <a:off x="838200" y="243624"/>
            <a:ext cx="8787714" cy="682487"/>
          </a:xfrm>
        </p:spPr>
        <p:txBody>
          <a:bodyPr anchor="ctr">
            <a:normAutofit/>
          </a:bodyPr>
          <a:lstStyle/>
          <a:p>
            <a:r>
              <a:rPr lang="en-US" sz="2800" dirty="0"/>
              <a:t>CMS Model of Care (MOC) Training</a:t>
            </a:r>
          </a:p>
        </p:txBody>
      </p:sp>
      <p:sp>
        <p:nvSpPr>
          <p:cNvPr id="13" name="Slide Number Placeholder 3">
            <a:extLst>
              <a:ext uri="{FF2B5EF4-FFF2-40B4-BE49-F238E27FC236}">
                <a16:creationId xmlns:a16="http://schemas.microsoft.com/office/drawing/2014/main" id="{741590C7-20B1-8120-2B0A-3DEEF9752423}"/>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10</a:t>
            </a:fld>
            <a:endParaRPr lang="en-US"/>
          </a:p>
        </p:txBody>
      </p:sp>
      <p:sp>
        <p:nvSpPr>
          <p:cNvPr id="3" name="Content Placeholder 2">
            <a:extLst>
              <a:ext uri="{FF2B5EF4-FFF2-40B4-BE49-F238E27FC236}">
                <a16:creationId xmlns:a16="http://schemas.microsoft.com/office/drawing/2014/main" id="{FFC27DDA-6950-244F-9764-6892CCE10B92}"/>
              </a:ext>
            </a:extLst>
          </p:cNvPr>
          <p:cNvSpPr>
            <a:spLocks noGrp="1"/>
          </p:cNvSpPr>
          <p:nvPr>
            <p:ph type="body" idx="13"/>
          </p:nvPr>
        </p:nvSpPr>
        <p:spPr>
          <a:xfrm>
            <a:off x="975968" y="1537613"/>
            <a:ext cx="5755700" cy="3782774"/>
          </a:xfrm>
        </p:spPr>
        <p:txBody>
          <a:bodyPr vert="horz" lIns="91440" tIns="45720" rIns="91440" bIns="45720" rtlCol="0">
            <a:noAutofit/>
          </a:bodyPr>
          <a:lstStyle/>
          <a:p>
            <a:pPr>
              <a:lnSpc>
                <a:spcPct val="100000"/>
              </a:lnSpc>
            </a:pPr>
            <a:r>
              <a:rPr lang="en-US" dirty="0">
                <a:latin typeface="+mn-lt"/>
              </a:rPr>
              <a:t>Centers for Medicare &amp; Medicaid Services (CMS) Model of Care training is an annual, mandatory requirement for providers, staff, and contractors working with Medicare Advantage Special Needs Plans (SNPs). This training ensures healthcare teams understand how to deliver coordinated, high-quality care tailored to vulnerable Medicare beneficiaries. </a:t>
            </a:r>
          </a:p>
        </p:txBody>
      </p:sp>
      <p:pic>
        <p:nvPicPr>
          <p:cNvPr id="5" name="Picture 4" descr="A picture containing person, man, looking, holding&#10;&#10;Description automatically generated">
            <a:extLst>
              <a:ext uri="{FF2B5EF4-FFF2-40B4-BE49-F238E27FC236}">
                <a16:creationId xmlns:a16="http://schemas.microsoft.com/office/drawing/2014/main" id="{5CA3896A-192F-474D-9D98-B17861179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905" y="3037065"/>
            <a:ext cx="4456670" cy="2963685"/>
          </a:xfrm>
          <a:prstGeom prst="rect">
            <a:avLst/>
          </a:prstGeom>
          <a:noFill/>
        </p:spPr>
      </p:pic>
    </p:spTree>
    <p:extLst>
      <p:ext uri="{BB962C8B-B14F-4D97-AF65-F5344CB8AC3E}">
        <p14:creationId xmlns:p14="http://schemas.microsoft.com/office/powerpoint/2010/main" val="1118318352"/>
      </p:ext>
    </p:extLst>
  </p:cSld>
  <p:clrMapOvr>
    <a:masterClrMapping/>
  </p:clrMapOvr>
  <mc:AlternateContent xmlns:mc="http://schemas.openxmlformats.org/markup-compatibility/2006" xmlns:p14="http://schemas.microsoft.com/office/powerpoint/2010/main">
    <mc:Choice Requires="p14">
      <p:transition spd="slow" p14:dur="2000" advTm="15127"/>
    </mc:Choice>
    <mc:Fallback xmlns="">
      <p:transition spd="slow" advTm="1512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EBE3-5E99-6C45-9AF9-422737E396DF}"/>
              </a:ext>
            </a:extLst>
          </p:cNvPr>
          <p:cNvSpPr>
            <a:spLocks noGrp="1"/>
          </p:cNvSpPr>
          <p:nvPr>
            <p:ph type="subTitle" idx="1"/>
          </p:nvPr>
        </p:nvSpPr>
        <p:spPr>
          <a:xfrm>
            <a:off x="838200" y="1494064"/>
            <a:ext cx="5257800" cy="3437165"/>
          </a:xfrm>
        </p:spPr>
        <p:txBody>
          <a:bodyPr>
            <a:normAutofit/>
          </a:bodyPr>
          <a:lstStyle/>
          <a:p>
            <a:r>
              <a:rPr lang="en-US" dirty="0"/>
              <a:t>Special needs plans (SNPs) are required to develop and implement a Model of Care (MOC) for each type of SNP offered.  </a:t>
            </a:r>
          </a:p>
          <a:p>
            <a:r>
              <a:rPr lang="en-US" dirty="0"/>
              <a:t>The MOC provides the structure for care management and coordination for special needs individuals and includes 4 elements.</a:t>
            </a:r>
          </a:p>
        </p:txBody>
      </p:sp>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normAutofit/>
          </a:bodyPr>
          <a:lstStyle/>
          <a:p>
            <a:r>
              <a:rPr lang="en-US" sz="3200" dirty="0"/>
              <a:t>CMS Model of Care (MOC) Training</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3971450987"/>
              </p:ext>
            </p:extLst>
          </p:nvPr>
        </p:nvGraphicFramePr>
        <p:xfrm>
          <a:off x="6433457" y="1444336"/>
          <a:ext cx="5527222" cy="433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BB55C1D7-F3EA-D03B-AA45-4D135FF39C7B}"/>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11</a:t>
            </a:fld>
            <a:endParaRPr lang="en-US" dirty="0"/>
          </a:p>
        </p:txBody>
      </p:sp>
    </p:spTree>
    <p:extLst>
      <p:ext uri="{BB962C8B-B14F-4D97-AF65-F5344CB8AC3E}">
        <p14:creationId xmlns:p14="http://schemas.microsoft.com/office/powerpoint/2010/main" val="2260407486"/>
      </p:ext>
    </p:extLst>
  </p:cSld>
  <p:clrMapOvr>
    <a:masterClrMapping/>
  </p:clrMapOvr>
  <mc:AlternateContent xmlns:mc="http://schemas.openxmlformats.org/markup-compatibility/2006" xmlns:p14="http://schemas.microsoft.com/office/powerpoint/2010/main">
    <mc:Choice Requires="p14">
      <p:transition spd="slow" p14:dur="2000" advTm="18529"/>
    </mc:Choice>
    <mc:Fallback xmlns="">
      <p:transition spd="slow" advTm="1852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8B0CFC-41D7-DD4D-8B3F-DB9B9A39F4B2}"/>
              </a:ext>
            </a:extLst>
          </p:cNvPr>
          <p:cNvSpPr>
            <a:spLocks noGrp="1"/>
          </p:cNvSpPr>
          <p:nvPr>
            <p:ph type="title"/>
          </p:nvPr>
        </p:nvSpPr>
        <p:spPr>
          <a:xfrm>
            <a:off x="970547" y="2968111"/>
            <a:ext cx="6781800" cy="921778"/>
          </a:xfrm>
        </p:spPr>
        <p:txBody>
          <a:bodyPr/>
          <a:lstStyle/>
          <a:p>
            <a:r>
              <a:rPr lang="en-US" dirty="0"/>
              <a:t>Model of Care Element 1</a:t>
            </a:r>
          </a:p>
        </p:txBody>
      </p:sp>
      <p:sp>
        <p:nvSpPr>
          <p:cNvPr id="9" name="Content Placeholder 8">
            <a:extLst>
              <a:ext uri="{FF2B5EF4-FFF2-40B4-BE49-F238E27FC236}">
                <a16:creationId xmlns:a16="http://schemas.microsoft.com/office/drawing/2014/main" id="{42F1EB7F-38C9-B8C9-CD24-9AC48E3792D6}"/>
              </a:ext>
            </a:extLst>
          </p:cNvPr>
          <p:cNvSpPr>
            <a:spLocks noGrp="1"/>
          </p:cNvSpPr>
          <p:nvPr>
            <p:ph idx="1"/>
          </p:nvPr>
        </p:nvSpPr>
        <p:spPr>
          <a:xfrm>
            <a:off x="970547" y="4519814"/>
            <a:ext cx="6781801" cy="705329"/>
          </a:xfrm>
        </p:spPr>
        <p:txBody>
          <a:bodyPr/>
          <a:lstStyle/>
          <a:p>
            <a:r>
              <a:rPr lang="en-US" dirty="0"/>
              <a:t>Special Needs Plan (SNP) Population</a:t>
            </a:r>
          </a:p>
        </p:txBody>
      </p:sp>
      <p:sp>
        <p:nvSpPr>
          <p:cNvPr id="4" name="Slide Number Placeholder 3">
            <a:extLst>
              <a:ext uri="{FF2B5EF4-FFF2-40B4-BE49-F238E27FC236}">
                <a16:creationId xmlns:a16="http://schemas.microsoft.com/office/drawing/2014/main" id="{32C9382D-9498-9E63-B268-1F7E8CF43550}"/>
              </a:ext>
            </a:extLst>
          </p:cNvPr>
          <p:cNvSpPr>
            <a:spLocks noGrp="1"/>
          </p:cNvSpPr>
          <p:nvPr>
            <p:ph type="sldNum" sz="quarter" idx="12"/>
          </p:nvPr>
        </p:nvSpPr>
        <p:spPr/>
        <p:txBody>
          <a:bodyPr/>
          <a:lstStyle/>
          <a:p>
            <a:fld id="{393C9FAC-AC41-E147-86B9-CFEB97822033}" type="slidenum">
              <a:rPr lang="en-US" smtClean="0"/>
              <a:t>12</a:t>
            </a:fld>
            <a:endParaRPr lang="en-US" dirty="0"/>
          </a:p>
        </p:txBody>
      </p:sp>
    </p:spTree>
    <p:extLst>
      <p:ext uri="{BB962C8B-B14F-4D97-AF65-F5344CB8AC3E}">
        <p14:creationId xmlns:p14="http://schemas.microsoft.com/office/powerpoint/2010/main" val="489452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EBE3-5E99-6C45-9AF9-422737E396DF}"/>
              </a:ext>
            </a:extLst>
          </p:cNvPr>
          <p:cNvSpPr>
            <a:spLocks noGrp="1"/>
          </p:cNvSpPr>
          <p:nvPr>
            <p:ph type="subTitle" idx="1"/>
          </p:nvPr>
        </p:nvSpPr>
        <p:spPr>
          <a:xfrm>
            <a:off x="924479" y="1922379"/>
            <a:ext cx="3810376" cy="1895414"/>
          </a:xfrm>
        </p:spPr>
        <p:txBody>
          <a:bodyPr/>
          <a:lstStyle/>
          <a:p>
            <a:r>
              <a:rPr lang="en-US" dirty="0"/>
              <a:t>Understanding of the intended population with methods to identify the most vulnerable members of this population.</a:t>
            </a:r>
          </a:p>
        </p:txBody>
      </p:sp>
      <p:sp>
        <p:nvSpPr>
          <p:cNvPr id="5" name="Text Placeholder 4">
            <a:extLst>
              <a:ext uri="{FF2B5EF4-FFF2-40B4-BE49-F238E27FC236}">
                <a16:creationId xmlns:a16="http://schemas.microsoft.com/office/drawing/2014/main" id="{7EF0DB34-E4C5-D6A8-4300-A0C006130E5E}"/>
              </a:ext>
            </a:extLst>
          </p:cNvPr>
          <p:cNvSpPr>
            <a:spLocks noGrp="1"/>
          </p:cNvSpPr>
          <p:nvPr>
            <p:ph type="body" sz="quarter" idx="14"/>
          </p:nvPr>
        </p:nvSpPr>
        <p:spPr>
          <a:xfrm>
            <a:off x="862013" y="1152525"/>
            <a:ext cx="5370345" cy="536575"/>
          </a:xfrm>
        </p:spPr>
        <p:txBody>
          <a:bodyPr/>
          <a:lstStyle/>
          <a:p>
            <a:r>
              <a:rPr lang="en-US" dirty="0"/>
              <a:t>Description of SNP Population</a:t>
            </a:r>
          </a:p>
        </p:txBody>
      </p:sp>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Model of Care Element 1</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242253641"/>
              </p:ext>
            </p:extLst>
          </p:nvPr>
        </p:nvGraphicFramePr>
        <p:xfrm>
          <a:off x="5312443" y="1646443"/>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a:extLst>
              <a:ext uri="{FF2B5EF4-FFF2-40B4-BE49-F238E27FC236}">
                <a16:creationId xmlns:a16="http://schemas.microsoft.com/office/drawing/2014/main" id="{19AD32B1-CCFB-9D84-7235-69C447656BD0}"/>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13</a:t>
            </a:fld>
            <a:endParaRPr lang="en-US"/>
          </a:p>
        </p:txBody>
      </p:sp>
    </p:spTree>
    <p:extLst>
      <p:ext uri="{BB962C8B-B14F-4D97-AF65-F5344CB8AC3E}">
        <p14:creationId xmlns:p14="http://schemas.microsoft.com/office/powerpoint/2010/main" val="1144623645"/>
      </p:ext>
    </p:extLst>
  </p:cSld>
  <p:clrMapOvr>
    <a:masterClrMapping/>
  </p:clrMapOvr>
  <mc:AlternateContent xmlns:mc="http://schemas.openxmlformats.org/markup-compatibility/2006" xmlns:p14="http://schemas.microsoft.com/office/powerpoint/2010/main">
    <mc:Choice Requires="p14">
      <p:transition spd="slow" p14:dur="2000" advTm="21065"/>
    </mc:Choice>
    <mc:Fallback xmlns="">
      <p:transition spd="slow" advTm="2106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495633B-11A7-7EA6-D665-70E6C49004F4}"/>
              </a:ext>
            </a:extLst>
          </p:cNvPr>
          <p:cNvSpPr>
            <a:spLocks noGrp="1"/>
          </p:cNvSpPr>
          <p:nvPr>
            <p:ph type="title"/>
          </p:nvPr>
        </p:nvSpPr>
        <p:spPr>
          <a:xfrm>
            <a:off x="838200" y="243624"/>
            <a:ext cx="8787714" cy="682487"/>
          </a:xfrm>
        </p:spPr>
        <p:txBody>
          <a:bodyPr/>
          <a:lstStyle/>
          <a:p>
            <a:r>
              <a:rPr lang="en-US" dirty="0"/>
              <a:t>Model of Care Element 1</a:t>
            </a:r>
          </a:p>
        </p:txBody>
      </p:sp>
      <p:sp>
        <p:nvSpPr>
          <p:cNvPr id="12" name="Slide Number Placeholder 2">
            <a:extLst>
              <a:ext uri="{FF2B5EF4-FFF2-40B4-BE49-F238E27FC236}">
                <a16:creationId xmlns:a16="http://schemas.microsoft.com/office/drawing/2014/main" id="{15EA971C-461F-0A43-090F-63D0DE8AA6E3}"/>
              </a:ext>
            </a:extLst>
          </p:cNvPr>
          <p:cNvSpPr>
            <a:spLocks noGrp="1"/>
          </p:cNvSpPr>
          <p:nvPr>
            <p:ph type="sldNum" sz="quarter" idx="12"/>
          </p:nvPr>
        </p:nvSpPr>
        <p:spPr>
          <a:xfrm>
            <a:off x="8610600" y="6455738"/>
            <a:ext cx="2743200" cy="206104"/>
          </a:xfrm>
        </p:spPr>
        <p:txBody>
          <a:bodyPr anchor="ctr">
            <a:noAutofit/>
          </a:bodyPr>
          <a:lstStyle/>
          <a:p>
            <a:pPr>
              <a:lnSpc>
                <a:spcPct val="90000"/>
              </a:lnSpc>
              <a:spcAft>
                <a:spcPts val="600"/>
              </a:spcAft>
            </a:pPr>
            <a:fld id="{393C9FAC-AC41-E147-86B9-CFEB97822033}" type="slidenum">
              <a:rPr lang="en-US" smtClean="0"/>
              <a:pPr>
                <a:lnSpc>
                  <a:spcPct val="90000"/>
                </a:lnSpc>
                <a:spcAft>
                  <a:spcPts val="600"/>
                </a:spcAft>
              </a:pPr>
              <a:t>14</a:t>
            </a:fld>
            <a:endParaRPr lang="en-US" dirty="0"/>
          </a:p>
        </p:txBody>
      </p:sp>
      <p:sp>
        <p:nvSpPr>
          <p:cNvPr id="2" name="Title 1">
            <a:extLst>
              <a:ext uri="{FF2B5EF4-FFF2-40B4-BE49-F238E27FC236}">
                <a16:creationId xmlns:a16="http://schemas.microsoft.com/office/drawing/2014/main" id="{3FDF30D2-F85D-BFA0-5A2B-3FC5EC5C78D1}"/>
              </a:ext>
            </a:extLst>
          </p:cNvPr>
          <p:cNvSpPr>
            <a:spLocks noGrp="1"/>
          </p:cNvSpPr>
          <p:nvPr>
            <p:ph type="body" sz="quarter" idx="14"/>
          </p:nvPr>
        </p:nvSpPr>
        <p:spPr>
          <a:xfrm>
            <a:off x="862013" y="1152525"/>
            <a:ext cx="6272713" cy="536575"/>
          </a:xfrm>
        </p:spPr>
        <p:txBody>
          <a:bodyPr>
            <a:normAutofit/>
          </a:bodyPr>
          <a:lstStyle/>
          <a:p>
            <a:r>
              <a:rPr lang="en-US" dirty="0"/>
              <a:t>Description of the CSNP Population</a:t>
            </a:r>
          </a:p>
        </p:txBody>
      </p:sp>
      <p:graphicFrame>
        <p:nvGraphicFramePr>
          <p:cNvPr id="6" name="Content Placeholder 2">
            <a:extLst>
              <a:ext uri="{FF2B5EF4-FFF2-40B4-BE49-F238E27FC236}">
                <a16:creationId xmlns:a16="http://schemas.microsoft.com/office/drawing/2014/main" id="{E4560F0D-9427-E379-57AE-933E1E02733D}"/>
              </a:ext>
            </a:extLst>
          </p:cNvPr>
          <p:cNvGraphicFramePr/>
          <p:nvPr>
            <p:extLst>
              <p:ext uri="{D42A27DB-BD31-4B8C-83A1-F6EECF244321}">
                <p14:modId xmlns:p14="http://schemas.microsoft.com/office/powerpoint/2010/main" val="2472608321"/>
              </p:ext>
            </p:extLst>
          </p:nvPr>
        </p:nvGraphicFramePr>
        <p:xfrm>
          <a:off x="848709" y="1604879"/>
          <a:ext cx="10160185" cy="4591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9050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DDC71-789F-F29C-F479-F28C35FF499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49F527B-F6DC-8C2C-0EC3-76A5206219BE}"/>
              </a:ext>
            </a:extLst>
          </p:cNvPr>
          <p:cNvSpPr>
            <a:spLocks noGrp="1"/>
          </p:cNvSpPr>
          <p:nvPr>
            <p:ph type="title"/>
          </p:nvPr>
        </p:nvSpPr>
        <p:spPr>
          <a:xfrm>
            <a:off x="838200" y="2747854"/>
            <a:ext cx="6781800" cy="921778"/>
          </a:xfrm>
        </p:spPr>
        <p:txBody>
          <a:bodyPr/>
          <a:lstStyle/>
          <a:p>
            <a:r>
              <a:rPr lang="en-US" dirty="0"/>
              <a:t>Model of Care Element 2</a:t>
            </a:r>
          </a:p>
        </p:txBody>
      </p:sp>
      <p:sp>
        <p:nvSpPr>
          <p:cNvPr id="9" name="Content Placeholder 8">
            <a:extLst>
              <a:ext uri="{FF2B5EF4-FFF2-40B4-BE49-F238E27FC236}">
                <a16:creationId xmlns:a16="http://schemas.microsoft.com/office/drawing/2014/main" id="{FCC0D422-4BD2-9F8E-6452-2CFAC4141FDD}"/>
              </a:ext>
            </a:extLst>
          </p:cNvPr>
          <p:cNvSpPr>
            <a:spLocks noGrp="1"/>
          </p:cNvSpPr>
          <p:nvPr>
            <p:ph idx="1"/>
          </p:nvPr>
        </p:nvSpPr>
        <p:spPr>
          <a:xfrm>
            <a:off x="970547" y="4519814"/>
            <a:ext cx="6781801" cy="762049"/>
          </a:xfrm>
        </p:spPr>
        <p:txBody>
          <a:bodyPr/>
          <a:lstStyle/>
          <a:p>
            <a:r>
              <a:rPr lang="en-US" dirty="0"/>
              <a:t>Care Coordination</a:t>
            </a:r>
          </a:p>
        </p:txBody>
      </p:sp>
      <p:sp>
        <p:nvSpPr>
          <p:cNvPr id="4" name="Slide Number Placeholder 3">
            <a:extLst>
              <a:ext uri="{FF2B5EF4-FFF2-40B4-BE49-F238E27FC236}">
                <a16:creationId xmlns:a16="http://schemas.microsoft.com/office/drawing/2014/main" id="{4E676F50-2B9F-C518-0094-4F65ABF94E41}"/>
              </a:ext>
            </a:extLst>
          </p:cNvPr>
          <p:cNvSpPr>
            <a:spLocks noGrp="1"/>
          </p:cNvSpPr>
          <p:nvPr>
            <p:ph type="sldNum" sz="quarter" idx="12"/>
          </p:nvPr>
        </p:nvSpPr>
        <p:spPr/>
        <p:txBody>
          <a:bodyPr/>
          <a:lstStyle/>
          <a:p>
            <a:fld id="{393C9FAC-AC41-E147-86B9-CFEB97822033}" type="slidenum">
              <a:rPr lang="en-US" smtClean="0"/>
              <a:t>15</a:t>
            </a:fld>
            <a:endParaRPr lang="en-US" dirty="0"/>
          </a:p>
        </p:txBody>
      </p:sp>
    </p:spTree>
    <p:extLst>
      <p:ext uri="{BB962C8B-B14F-4D97-AF65-F5344CB8AC3E}">
        <p14:creationId xmlns:p14="http://schemas.microsoft.com/office/powerpoint/2010/main" val="2691037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EBE3-5E99-6C45-9AF9-422737E396DF}"/>
              </a:ext>
            </a:extLst>
          </p:cNvPr>
          <p:cNvSpPr>
            <a:spLocks noGrp="1"/>
          </p:cNvSpPr>
          <p:nvPr>
            <p:ph type="subTitle" idx="1"/>
          </p:nvPr>
        </p:nvSpPr>
        <p:spPr>
          <a:xfrm>
            <a:off x="967790" y="1930887"/>
            <a:ext cx="3974432" cy="2259799"/>
          </a:xfrm>
        </p:spPr>
        <p:txBody>
          <a:bodyPr/>
          <a:lstStyle/>
          <a:p>
            <a:r>
              <a:rPr lang="en-US" dirty="0"/>
              <a:t>Detailed plan for care coordination utilizing the PCP and the member as the center of the care team.</a:t>
            </a:r>
          </a:p>
          <a:p>
            <a:endParaRPr lang="en-US" dirty="0"/>
          </a:p>
        </p:txBody>
      </p:sp>
      <p:sp>
        <p:nvSpPr>
          <p:cNvPr id="5" name="Text Placeholder 4">
            <a:extLst>
              <a:ext uri="{FF2B5EF4-FFF2-40B4-BE49-F238E27FC236}">
                <a16:creationId xmlns:a16="http://schemas.microsoft.com/office/drawing/2014/main" id="{408670CA-5B10-532B-626D-02A92116D3D7}"/>
              </a:ext>
            </a:extLst>
          </p:cNvPr>
          <p:cNvSpPr>
            <a:spLocks noGrp="1"/>
          </p:cNvSpPr>
          <p:nvPr>
            <p:ph type="body" sz="quarter" idx="14"/>
          </p:nvPr>
        </p:nvSpPr>
        <p:spPr>
          <a:xfrm>
            <a:off x="862013" y="1152525"/>
            <a:ext cx="3709987" cy="536575"/>
          </a:xfrm>
        </p:spPr>
        <p:txBody>
          <a:bodyPr/>
          <a:lstStyle/>
          <a:p>
            <a:r>
              <a:rPr lang="en-US" dirty="0"/>
              <a:t>Care Coordination</a:t>
            </a:r>
          </a:p>
        </p:txBody>
      </p:sp>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Model of Care Element 2</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406404604"/>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a:extLst>
              <a:ext uri="{FF2B5EF4-FFF2-40B4-BE49-F238E27FC236}">
                <a16:creationId xmlns:a16="http://schemas.microsoft.com/office/drawing/2014/main" id="{72CEBF4D-AD38-637A-46F0-9596CC71707D}"/>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16</a:t>
            </a:fld>
            <a:endParaRPr lang="en-US"/>
          </a:p>
        </p:txBody>
      </p:sp>
    </p:spTree>
    <p:extLst>
      <p:ext uri="{BB962C8B-B14F-4D97-AF65-F5344CB8AC3E}">
        <p14:creationId xmlns:p14="http://schemas.microsoft.com/office/powerpoint/2010/main" val="1550777215"/>
      </p:ext>
    </p:extLst>
  </p:cSld>
  <p:clrMapOvr>
    <a:masterClrMapping/>
  </p:clrMapOvr>
  <mc:AlternateContent xmlns:mc="http://schemas.openxmlformats.org/markup-compatibility/2006" xmlns:p14="http://schemas.microsoft.com/office/powerpoint/2010/main">
    <mc:Choice Requires="p14">
      <p:transition spd="slow" p14:dur="2000" advTm="18354"/>
    </mc:Choice>
    <mc:Fallback xmlns="">
      <p:transition spd="slow" advTm="1835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11C6-27C2-D858-9A21-326B78CBE437}"/>
              </a:ext>
            </a:extLst>
          </p:cNvPr>
          <p:cNvSpPr>
            <a:spLocks noGrp="1"/>
          </p:cNvSpPr>
          <p:nvPr>
            <p:ph type="title"/>
          </p:nvPr>
        </p:nvSpPr>
        <p:spPr>
          <a:xfrm>
            <a:off x="838200" y="243624"/>
            <a:ext cx="8787714" cy="682487"/>
          </a:xfrm>
        </p:spPr>
        <p:txBody>
          <a:bodyPr vert="horz" lIns="91440" tIns="45720" rIns="91440" bIns="45720" rtlCol="0" anchor="ctr">
            <a:normAutofit/>
          </a:bodyPr>
          <a:lstStyle/>
          <a:p>
            <a:r>
              <a:rPr lang="en-US" b="1" i="0" kern="1200" dirty="0">
                <a:latin typeface="Arial" panose="020B0604020202020204" pitchFamily="34" charset="0"/>
                <a:ea typeface="+mj-ea"/>
                <a:cs typeface="Arial" panose="020B0604020202020204" pitchFamily="34" charset="0"/>
              </a:rPr>
              <a:t>Model of Care Element 2</a:t>
            </a:r>
          </a:p>
        </p:txBody>
      </p:sp>
      <p:sp>
        <p:nvSpPr>
          <p:cNvPr id="3" name="Content Placeholder 2">
            <a:extLst>
              <a:ext uri="{FF2B5EF4-FFF2-40B4-BE49-F238E27FC236}">
                <a16:creationId xmlns:a16="http://schemas.microsoft.com/office/drawing/2014/main" id="{7891B17C-D73D-49B2-6623-1CB59E8CC82E}"/>
              </a:ext>
            </a:extLst>
          </p:cNvPr>
          <p:cNvSpPr>
            <a:spLocks noGrp="1"/>
          </p:cNvSpPr>
          <p:nvPr>
            <p:ph idx="1"/>
          </p:nvPr>
        </p:nvSpPr>
        <p:spPr>
          <a:xfrm>
            <a:off x="938518" y="1774500"/>
            <a:ext cx="8042196" cy="4301904"/>
          </a:xfrm>
        </p:spPr>
        <p:txBody>
          <a:bodyPr vert="horz" lIns="91440" tIns="45720" rIns="91440" bIns="45720" rtlCol="0">
            <a:normAutofit fontScale="92500" lnSpcReduction="10000"/>
          </a:bodyPr>
          <a:lstStyle/>
          <a:p>
            <a:pPr marL="0" indent="0">
              <a:buNone/>
            </a:pPr>
            <a:r>
              <a:rPr lang="en-US" sz="1900" b="1" dirty="0">
                <a:latin typeface="Arial" panose="020B0604020202020204" pitchFamily="34" charset="0"/>
                <a:cs typeface="Arial" panose="020B0604020202020204" pitchFamily="34" charset="0"/>
              </a:rPr>
              <a:t>Purpose of Care Coordination</a:t>
            </a:r>
            <a:endParaRPr lang="en-US" sz="1900" dirty="0">
              <a:latin typeface="Arial" panose="020B0604020202020204" pitchFamily="34" charset="0"/>
              <a:cs typeface="Arial" panose="020B0604020202020204" pitchFamily="34" charset="0"/>
            </a:endParaRPr>
          </a:p>
          <a:p>
            <a:pPr marL="742950" lvl="1">
              <a:buClr>
                <a:schemeClr val="accent6">
                  <a:lumMod val="50000"/>
                </a:schemeClr>
              </a:buClr>
              <a:buSzPct val="80000"/>
            </a:pPr>
            <a:r>
              <a:rPr lang="en-US" sz="1700" dirty="0">
                <a:latin typeface="Arial" panose="020B0604020202020204" pitchFamily="34" charset="0"/>
                <a:cs typeface="Arial" panose="020B0604020202020204" pitchFamily="34" charset="0"/>
              </a:rPr>
              <a:t>Ensure seamless, member-centered care for individuals with severe and disabling chronic conditions</a:t>
            </a:r>
          </a:p>
          <a:p>
            <a:pPr marL="742950" lvl="1">
              <a:buClr>
                <a:schemeClr val="accent6">
                  <a:lumMod val="50000"/>
                </a:schemeClr>
              </a:buClr>
              <a:buSzPct val="80000"/>
            </a:pPr>
            <a:r>
              <a:rPr lang="en-US" sz="1700" dirty="0">
                <a:latin typeface="Arial" panose="020B0604020202020204" pitchFamily="34" charset="0"/>
                <a:cs typeface="Arial" panose="020B0604020202020204" pitchFamily="34" charset="0"/>
              </a:rPr>
              <a:t>Address medical, behavioral, and social needs</a:t>
            </a:r>
          </a:p>
          <a:p>
            <a:pPr marL="742950" lvl="1">
              <a:buClr>
                <a:schemeClr val="accent6">
                  <a:lumMod val="50000"/>
                </a:schemeClr>
              </a:buClr>
              <a:buSzPct val="80000"/>
            </a:pPr>
            <a:r>
              <a:rPr lang="en-US" sz="1700" dirty="0">
                <a:latin typeface="Arial" panose="020B0604020202020204" pitchFamily="34" charset="0"/>
                <a:cs typeface="Arial" panose="020B0604020202020204" pitchFamily="34" charset="0"/>
              </a:rPr>
              <a:t>Reduce </a:t>
            </a:r>
            <a:r>
              <a:rPr lang="en-US" sz="1600" dirty="0">
                <a:latin typeface="Arial" panose="020B0604020202020204" pitchFamily="34" charset="0"/>
                <a:cs typeface="Arial" panose="020B0604020202020204" pitchFamily="34" charset="0"/>
              </a:rPr>
              <a:t>fragmentation across providers and settings</a:t>
            </a:r>
          </a:p>
          <a:p>
            <a:pPr marL="0" indent="0">
              <a:buNone/>
            </a:pPr>
            <a:r>
              <a:rPr lang="en-US" sz="1900" b="1" dirty="0">
                <a:latin typeface="Arial" panose="020B0604020202020204" pitchFamily="34" charset="0"/>
                <a:cs typeface="Arial" panose="020B0604020202020204" pitchFamily="34" charset="0"/>
              </a:rPr>
              <a:t>Interdisciplinary Care Team (ICT)</a:t>
            </a:r>
            <a:endParaRPr lang="en-US" sz="1900" dirty="0">
              <a:latin typeface="Arial" panose="020B0604020202020204" pitchFamily="34" charset="0"/>
              <a:cs typeface="Arial" panose="020B0604020202020204" pitchFamily="34" charset="0"/>
            </a:endParaRPr>
          </a:p>
          <a:p>
            <a:pPr lvl="1"/>
            <a:r>
              <a:rPr lang="en-US" sz="1700" dirty="0">
                <a:latin typeface="Arial" panose="020B0604020202020204" pitchFamily="34" charset="0"/>
                <a:cs typeface="Arial" panose="020B0604020202020204" pitchFamily="34" charset="0"/>
              </a:rPr>
              <a:t>Member and/or caregiver</a:t>
            </a:r>
          </a:p>
          <a:p>
            <a:pPr lvl="1"/>
            <a:r>
              <a:rPr lang="en-US" sz="1700" dirty="0">
                <a:latin typeface="Arial" panose="020B0604020202020204" pitchFamily="34" charset="0"/>
                <a:cs typeface="Arial" panose="020B0604020202020204" pitchFamily="34" charset="0"/>
              </a:rPr>
              <a:t>Primary Care Provider (PCP)</a:t>
            </a:r>
          </a:p>
          <a:p>
            <a:pPr lvl="1"/>
            <a:r>
              <a:rPr lang="en-US" sz="1700" dirty="0">
                <a:latin typeface="Arial" panose="020B0604020202020204" pitchFamily="34" charset="0"/>
                <a:cs typeface="Arial" panose="020B0604020202020204" pitchFamily="34" charset="0"/>
              </a:rPr>
              <a:t>Specialists relevant to chronic conditions                                    </a:t>
            </a:r>
          </a:p>
          <a:p>
            <a:pPr lvl="1"/>
            <a:r>
              <a:rPr lang="en-US" sz="1700" dirty="0">
                <a:latin typeface="Arial" panose="020B0604020202020204" pitchFamily="34" charset="0"/>
                <a:cs typeface="Arial" panose="020B0604020202020204" pitchFamily="34" charset="0"/>
              </a:rPr>
              <a:t>Care manager</a:t>
            </a:r>
          </a:p>
          <a:p>
            <a:pPr lvl="1"/>
            <a:r>
              <a:rPr lang="en-US" sz="1700" dirty="0">
                <a:latin typeface="Arial" panose="020B0604020202020204" pitchFamily="34" charset="0"/>
                <a:cs typeface="Arial" panose="020B0604020202020204" pitchFamily="34" charset="0"/>
              </a:rPr>
              <a:t>Behavioral health providers                                                            </a:t>
            </a:r>
          </a:p>
          <a:p>
            <a:pPr lvl="1"/>
            <a:r>
              <a:rPr lang="en-US" sz="1700" dirty="0">
                <a:latin typeface="Arial" panose="020B0604020202020204" pitchFamily="34" charset="0"/>
                <a:cs typeface="Arial" panose="020B0604020202020204" pitchFamily="34" charset="0"/>
              </a:rPr>
              <a:t>Pharmacist and ancillary providers (as needed)</a:t>
            </a:r>
          </a:p>
          <a:p>
            <a:pPr marL="0" indent="0">
              <a:buNone/>
            </a:pPr>
            <a:r>
              <a:rPr lang="en-US" sz="1900" b="1" dirty="0">
                <a:latin typeface="Arial" panose="020B0604020202020204" pitchFamily="34" charset="0"/>
                <a:cs typeface="Arial" panose="020B0604020202020204" pitchFamily="34" charset="0"/>
              </a:rPr>
              <a:t>Care Coordination Model</a:t>
            </a:r>
            <a:endParaRPr lang="en-US" sz="1900" dirty="0">
              <a:latin typeface="Arial" panose="020B0604020202020204" pitchFamily="34" charset="0"/>
              <a:cs typeface="Arial" panose="020B0604020202020204" pitchFamily="34" charset="0"/>
            </a:endParaRPr>
          </a:p>
          <a:p>
            <a:pPr marL="742950" lvl="1"/>
            <a:r>
              <a:rPr lang="en-US" sz="1700" dirty="0">
                <a:latin typeface="Arial" panose="020B0604020202020204" pitchFamily="34" charset="0"/>
                <a:cs typeface="Arial" panose="020B0604020202020204" pitchFamily="34" charset="0"/>
              </a:rPr>
              <a:t>Centralized care management led by designated care coordinator</a:t>
            </a:r>
          </a:p>
          <a:p>
            <a:pPr marL="742950" lvl="1"/>
            <a:r>
              <a:rPr lang="en-US" sz="1700" dirty="0">
                <a:latin typeface="Arial" panose="020B0604020202020204" pitchFamily="34" charset="0"/>
                <a:cs typeface="Arial" panose="020B0604020202020204" pitchFamily="34" charset="0"/>
              </a:rPr>
              <a:t>Collaboration across all ICT members</a:t>
            </a:r>
          </a:p>
          <a:p>
            <a:pPr marL="742950" lvl="1"/>
            <a:r>
              <a:rPr lang="en-US" sz="1700" dirty="0">
                <a:latin typeface="Arial" panose="020B0604020202020204" pitchFamily="34" charset="0"/>
                <a:cs typeface="Arial" panose="020B0604020202020204" pitchFamily="34" charset="0"/>
              </a:rPr>
              <a:t>Ongoing engagement with the member and caregiver</a:t>
            </a:r>
          </a:p>
          <a:p>
            <a:endParaRPr lang="en-US" sz="1500" dirty="0"/>
          </a:p>
        </p:txBody>
      </p:sp>
      <p:sp>
        <p:nvSpPr>
          <p:cNvPr id="29" name="Slide Number Placeholder 4">
            <a:extLst>
              <a:ext uri="{FF2B5EF4-FFF2-40B4-BE49-F238E27FC236}">
                <a16:creationId xmlns:a16="http://schemas.microsoft.com/office/drawing/2014/main" id="{93AF4977-6277-9342-3622-B7478F570E97}"/>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17</a:t>
            </a:fld>
            <a:endParaRPr lang="en-US"/>
          </a:p>
        </p:txBody>
      </p:sp>
      <p:sp>
        <p:nvSpPr>
          <p:cNvPr id="22" name="Title 1">
            <a:extLst>
              <a:ext uri="{FF2B5EF4-FFF2-40B4-BE49-F238E27FC236}">
                <a16:creationId xmlns:a16="http://schemas.microsoft.com/office/drawing/2014/main" id="{186419DD-8261-C1A5-5B26-66C1D1FC07E1}"/>
              </a:ext>
            </a:extLst>
          </p:cNvPr>
          <p:cNvSpPr txBox="1">
            <a:spLocks/>
          </p:cNvSpPr>
          <p:nvPr/>
        </p:nvSpPr>
        <p:spPr>
          <a:xfrm>
            <a:off x="862013" y="1152525"/>
            <a:ext cx="8764587" cy="53657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spcBef>
                <a:spcPts val="1000"/>
              </a:spcBef>
            </a:pPr>
            <a:r>
              <a:rPr lang="en-US" sz="2600" b="1" i="0" kern="1200" dirty="0">
                <a:solidFill>
                  <a:schemeClr val="tx1"/>
                </a:solidFill>
                <a:latin typeface="Arial" panose="020B0604020202020204" pitchFamily="34" charset="0"/>
                <a:ea typeface="+mn-ea"/>
                <a:cs typeface="Arial" panose="020B0604020202020204" pitchFamily="34" charset="0"/>
              </a:rPr>
              <a:t>Care Coordination (Overview)</a:t>
            </a:r>
          </a:p>
        </p:txBody>
      </p:sp>
    </p:spTree>
    <p:extLst>
      <p:ext uri="{BB962C8B-B14F-4D97-AF65-F5344CB8AC3E}">
        <p14:creationId xmlns:p14="http://schemas.microsoft.com/office/powerpoint/2010/main" val="650594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6831-D789-544C-B3EA-1865E812618E}"/>
              </a:ext>
            </a:extLst>
          </p:cNvPr>
          <p:cNvSpPr>
            <a:spLocks noGrp="1"/>
          </p:cNvSpPr>
          <p:nvPr>
            <p:ph type="title"/>
          </p:nvPr>
        </p:nvSpPr>
        <p:spPr>
          <a:xfrm>
            <a:off x="838200" y="243624"/>
            <a:ext cx="8787714" cy="682487"/>
          </a:xfrm>
        </p:spPr>
        <p:txBody>
          <a:bodyPr anchor="ctr">
            <a:normAutofit/>
          </a:bodyPr>
          <a:lstStyle/>
          <a:p>
            <a:r>
              <a:rPr lang="en-US" dirty="0"/>
              <a:t>Model of Care Element 2</a:t>
            </a:r>
          </a:p>
        </p:txBody>
      </p:sp>
      <p:sp>
        <p:nvSpPr>
          <p:cNvPr id="13" name="Slide Number Placeholder 3">
            <a:extLst>
              <a:ext uri="{FF2B5EF4-FFF2-40B4-BE49-F238E27FC236}">
                <a16:creationId xmlns:a16="http://schemas.microsoft.com/office/drawing/2014/main" id="{979DBE58-DA62-EFD2-1F45-0FFB5B2D8E44}"/>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18</a:t>
            </a:fld>
            <a:endParaRPr lang="en-US"/>
          </a:p>
        </p:txBody>
      </p:sp>
      <p:sp>
        <p:nvSpPr>
          <p:cNvPr id="3" name="Content Placeholder 2">
            <a:extLst>
              <a:ext uri="{FF2B5EF4-FFF2-40B4-BE49-F238E27FC236}">
                <a16:creationId xmlns:a16="http://schemas.microsoft.com/office/drawing/2014/main" id="{A1565480-83CC-3D43-9985-0CCE50AFBA85}"/>
              </a:ext>
            </a:extLst>
          </p:cNvPr>
          <p:cNvSpPr>
            <a:spLocks noGrp="1"/>
          </p:cNvSpPr>
          <p:nvPr>
            <p:ph type="body" idx="13"/>
          </p:nvPr>
        </p:nvSpPr>
        <p:spPr>
          <a:xfrm>
            <a:off x="2962259" y="1689100"/>
            <a:ext cx="2962186" cy="623193"/>
          </a:xfrm>
        </p:spPr>
        <p:txBody>
          <a:bodyPr>
            <a:normAutofit/>
          </a:bodyPr>
          <a:lstStyle/>
          <a:p>
            <a:r>
              <a:rPr lang="en-US" dirty="0"/>
              <a:t>Sample Questions</a:t>
            </a:r>
          </a:p>
        </p:txBody>
      </p:sp>
      <p:sp>
        <p:nvSpPr>
          <p:cNvPr id="15" name="Text Placeholder 5">
            <a:extLst>
              <a:ext uri="{FF2B5EF4-FFF2-40B4-BE49-F238E27FC236}">
                <a16:creationId xmlns:a16="http://schemas.microsoft.com/office/drawing/2014/main" id="{1772A14C-CAEF-5681-72E0-344795DD8C80}"/>
              </a:ext>
            </a:extLst>
          </p:cNvPr>
          <p:cNvSpPr>
            <a:spLocks noGrp="1"/>
          </p:cNvSpPr>
          <p:nvPr>
            <p:ph type="body" sz="quarter" idx="14"/>
          </p:nvPr>
        </p:nvSpPr>
        <p:spPr>
          <a:xfrm>
            <a:off x="862013" y="1152525"/>
            <a:ext cx="5233987" cy="536575"/>
          </a:xfrm>
        </p:spPr>
        <p:txBody>
          <a:bodyPr/>
          <a:lstStyle/>
          <a:p>
            <a:r>
              <a:rPr lang="en-US" dirty="0"/>
              <a:t>Health Risk Assessment Tool</a:t>
            </a:r>
          </a:p>
        </p:txBody>
      </p:sp>
      <p:pic>
        <p:nvPicPr>
          <p:cNvPr id="4" name="Picture 3" descr="Table&#10;&#10;Description automatically generated">
            <a:extLst>
              <a:ext uri="{FF2B5EF4-FFF2-40B4-BE49-F238E27FC236}">
                <a16:creationId xmlns:a16="http://schemas.microsoft.com/office/drawing/2014/main" id="{E4C3B835-964D-D545-BB27-BAA501AB6014}"/>
              </a:ext>
            </a:extLst>
          </p:cNvPr>
          <p:cNvPicPr>
            <a:picLocks noChangeAspect="1"/>
          </p:cNvPicPr>
          <p:nvPr/>
        </p:nvPicPr>
        <p:blipFill>
          <a:blip r:embed="rId3">
            <a:extLst>
              <a:ext uri="{28A0092B-C50C-407E-A947-70E740481C1C}">
                <a14:useLocalDpi xmlns:a14="http://schemas.microsoft.com/office/drawing/2010/main" val="0"/>
              </a:ext>
            </a:extLst>
          </a:blip>
          <a:srcRect r="6451" b="-3"/>
          <a:stretch>
            <a:fillRect/>
          </a:stretch>
        </p:blipFill>
        <p:spPr>
          <a:xfrm>
            <a:off x="6267556" y="1572999"/>
            <a:ext cx="4992266" cy="4576193"/>
          </a:xfrm>
          <a:prstGeom prst="rect">
            <a:avLst/>
          </a:prstGeom>
          <a:noFill/>
          <a:effectLst>
            <a:outerShdw blurRad="152400" dist="38100" dir="21540000" sx="102000" sy="102000" algn="tl" rotWithShape="0">
              <a:prstClr val="black">
                <a:alpha val="40000"/>
              </a:prstClr>
            </a:outerShdw>
          </a:effectLst>
        </p:spPr>
      </p:pic>
    </p:spTree>
    <p:extLst>
      <p:ext uri="{BB962C8B-B14F-4D97-AF65-F5344CB8AC3E}">
        <p14:creationId xmlns:p14="http://schemas.microsoft.com/office/powerpoint/2010/main" val="297099514"/>
      </p:ext>
    </p:extLst>
  </p:cSld>
  <p:clrMapOvr>
    <a:masterClrMapping/>
  </p:clrMapOvr>
  <mc:AlternateContent xmlns:mc="http://schemas.openxmlformats.org/markup-compatibility/2006" xmlns:p14="http://schemas.microsoft.com/office/powerpoint/2010/main">
    <mc:Choice Requires="p14">
      <p:transition spd="slow" p14:dur="2000" advTm="33571"/>
    </mc:Choice>
    <mc:Fallback xmlns="">
      <p:transition spd="slow" advTm="335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10C2-8A24-564A-AE3F-9471DA3B25D6}"/>
              </a:ext>
            </a:extLst>
          </p:cNvPr>
          <p:cNvSpPr>
            <a:spLocks noGrp="1"/>
          </p:cNvSpPr>
          <p:nvPr>
            <p:ph type="title"/>
          </p:nvPr>
        </p:nvSpPr>
        <p:spPr/>
        <p:txBody>
          <a:bodyPr>
            <a:normAutofit/>
          </a:bodyPr>
          <a:lstStyle/>
          <a:p>
            <a:r>
              <a:rPr lang="en-US" dirty="0"/>
              <a:t>Model of Care Element 2</a:t>
            </a:r>
          </a:p>
        </p:txBody>
      </p:sp>
      <p:sp>
        <p:nvSpPr>
          <p:cNvPr id="4" name="Text Placeholder 3">
            <a:extLst>
              <a:ext uri="{FF2B5EF4-FFF2-40B4-BE49-F238E27FC236}">
                <a16:creationId xmlns:a16="http://schemas.microsoft.com/office/drawing/2014/main" id="{ECCC83F1-2219-A9D9-960B-DDFED2E4DD8D}"/>
              </a:ext>
            </a:extLst>
          </p:cNvPr>
          <p:cNvSpPr>
            <a:spLocks noGrp="1"/>
          </p:cNvSpPr>
          <p:nvPr>
            <p:ph type="body" sz="quarter" idx="14"/>
          </p:nvPr>
        </p:nvSpPr>
        <p:spPr/>
        <p:txBody>
          <a:bodyPr>
            <a:normAutofit fontScale="77500" lnSpcReduction="20000"/>
          </a:bodyPr>
          <a:lstStyle/>
          <a:p>
            <a:r>
              <a:rPr lang="en-US" dirty="0"/>
              <a:t>Health Risk Assessments (HRAs) and Individual Care Plans (ICPs)</a:t>
            </a:r>
          </a:p>
        </p:txBody>
      </p:sp>
      <p:graphicFrame>
        <p:nvGraphicFramePr>
          <p:cNvPr id="5" name="Diagram 4">
            <a:extLst>
              <a:ext uri="{FF2B5EF4-FFF2-40B4-BE49-F238E27FC236}">
                <a16:creationId xmlns:a16="http://schemas.microsoft.com/office/drawing/2014/main" id="{EABF0154-8C5D-DE45-88F0-B37920688208}"/>
              </a:ext>
            </a:extLst>
          </p:cNvPr>
          <p:cNvGraphicFramePr/>
          <p:nvPr>
            <p:extLst>
              <p:ext uri="{D42A27DB-BD31-4B8C-83A1-F6EECF244321}">
                <p14:modId xmlns:p14="http://schemas.microsoft.com/office/powerpoint/2010/main" val="2980075241"/>
              </p:ext>
            </p:extLst>
          </p:nvPr>
        </p:nvGraphicFramePr>
        <p:xfrm>
          <a:off x="2449763" y="1421686"/>
          <a:ext cx="7292474" cy="4667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4EDEF624-A6C0-62B5-D7EC-C979F2F41AFC}"/>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19</a:t>
            </a:fld>
            <a:endParaRPr lang="en-US"/>
          </a:p>
        </p:txBody>
      </p:sp>
    </p:spTree>
    <p:extLst>
      <p:ext uri="{BB962C8B-B14F-4D97-AF65-F5344CB8AC3E}">
        <p14:creationId xmlns:p14="http://schemas.microsoft.com/office/powerpoint/2010/main" val="2905817620"/>
      </p:ext>
    </p:extLst>
  </p:cSld>
  <p:clrMapOvr>
    <a:masterClrMapping/>
  </p:clrMapOvr>
  <mc:AlternateContent xmlns:mc="http://schemas.openxmlformats.org/markup-compatibility/2006" xmlns:p14="http://schemas.microsoft.com/office/powerpoint/2010/main">
    <mc:Choice Requires="p14">
      <p:transition spd="slow" p14:dur="2000" advTm="16083"/>
    </mc:Choice>
    <mc:Fallback xmlns="">
      <p:transition spd="slow" advTm="1608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type="body" idx="13"/>
          </p:nvPr>
        </p:nvSpPr>
        <p:spPr>
          <a:xfrm>
            <a:off x="861667" y="1317245"/>
            <a:ext cx="9449826" cy="4223509"/>
          </a:xfrm>
        </p:spPr>
        <p:txBody>
          <a:bodyPr/>
          <a:lstStyle/>
          <a:p>
            <a:pPr marL="342900" indent="-342900">
              <a:buClr>
                <a:schemeClr val="accent6">
                  <a:lumMod val="75000"/>
                </a:schemeClr>
              </a:buClr>
              <a:buFont typeface="Wingdings" pitchFamily="2" charset="2"/>
              <a:buChar char="v"/>
            </a:pPr>
            <a:r>
              <a:rPr lang="en-US" sz="2000" dirty="0"/>
              <a:t>Background of Medicare Advantage and HealthTeam Advantage (HTA)</a:t>
            </a:r>
          </a:p>
          <a:p>
            <a:pPr marL="342900" indent="-342900">
              <a:buClr>
                <a:schemeClr val="accent6">
                  <a:lumMod val="75000"/>
                </a:schemeClr>
              </a:buClr>
              <a:buFont typeface="Wingdings" pitchFamily="2" charset="2"/>
              <a:buChar char="v"/>
            </a:pPr>
            <a:r>
              <a:rPr lang="en-US" sz="2000" dirty="0"/>
              <a:t>What a Chronic Special Needs Plan (C-SNP) is and how it’s different from traditional Medicare Advantage (MA) plans</a:t>
            </a:r>
          </a:p>
          <a:p>
            <a:pPr marL="342900" indent="-342900">
              <a:buClr>
                <a:schemeClr val="accent6">
                  <a:lumMod val="75000"/>
                </a:schemeClr>
              </a:buClr>
              <a:buFont typeface="Wingdings" pitchFamily="2" charset="2"/>
              <a:buChar char="v"/>
            </a:pPr>
            <a:r>
              <a:rPr lang="en-US" sz="2000" dirty="0"/>
              <a:t>How beneficiaries qualify for a C-SNP plan</a:t>
            </a:r>
          </a:p>
          <a:p>
            <a:pPr marL="342900" indent="-342900">
              <a:buClr>
                <a:schemeClr val="accent6">
                  <a:lumMod val="75000"/>
                </a:schemeClr>
              </a:buClr>
              <a:buFont typeface="Wingdings" pitchFamily="2" charset="2"/>
              <a:buChar char="v"/>
            </a:pPr>
            <a:r>
              <a:rPr lang="en-US" sz="2000" dirty="0"/>
              <a:t>What a Special Needs Plan (SNP) Model of Care (MOC) is</a:t>
            </a:r>
          </a:p>
          <a:p>
            <a:pPr marL="342900" indent="-342900">
              <a:buClr>
                <a:schemeClr val="accent6">
                  <a:lumMod val="75000"/>
                </a:schemeClr>
              </a:buClr>
              <a:buFont typeface="Wingdings" pitchFamily="2" charset="2"/>
              <a:buChar char="v"/>
            </a:pPr>
            <a:r>
              <a:rPr lang="en-US" sz="2000" dirty="0"/>
              <a:t>Understanding care coordination for SNP members and the development of an individual care plan (ICP)</a:t>
            </a:r>
          </a:p>
          <a:p>
            <a:pPr marL="342900" indent="-342900">
              <a:buClr>
                <a:schemeClr val="accent6">
                  <a:lumMod val="75000"/>
                </a:schemeClr>
              </a:buClr>
              <a:buFont typeface="Wingdings" pitchFamily="2" charset="2"/>
              <a:buChar char="v"/>
            </a:pPr>
            <a:r>
              <a:rPr lang="en-US" sz="2000" dirty="0"/>
              <a:t>Membership and function of the interdisciplinary care team (ICT)</a:t>
            </a:r>
          </a:p>
          <a:p>
            <a:pPr marL="342900" indent="-342900">
              <a:buClr>
                <a:schemeClr val="accent6">
                  <a:lumMod val="75000"/>
                </a:schemeClr>
              </a:buClr>
              <a:buFont typeface="Wingdings" pitchFamily="2" charset="2"/>
              <a:buChar char="v"/>
            </a:pPr>
            <a:r>
              <a:rPr lang="en-US" sz="2000" dirty="0"/>
              <a:t>HealthTeam Advantage Diabetes &amp; Heart Care (HMO C-SNP) coverage area</a:t>
            </a:r>
          </a:p>
          <a:p>
            <a:pPr marL="285750" indent="-285750">
              <a:buFont typeface="Wingdings" panose="05000000000000000000" pitchFamily="2" charset="2"/>
              <a:buChar char="§"/>
            </a:pPr>
            <a:endParaRPr lang="en-US" sz="2000" dirty="0"/>
          </a:p>
          <a:p>
            <a:endParaRPr lang="en-US" dirty="0"/>
          </a:p>
          <a:p>
            <a:endParaRPr lang="en-US" dirty="0"/>
          </a:p>
        </p:txBody>
      </p:sp>
      <p:sp>
        <p:nvSpPr>
          <p:cNvPr id="4" name="Slide Number Placeholder 3">
            <a:extLst>
              <a:ext uri="{FF2B5EF4-FFF2-40B4-BE49-F238E27FC236}">
                <a16:creationId xmlns:a16="http://schemas.microsoft.com/office/drawing/2014/main" id="{BB572B09-43BE-B52F-E120-B51438AE76ED}"/>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a:t>
            </a:fld>
            <a:endParaRPr lang="en-US" dirty="0"/>
          </a:p>
        </p:txBody>
      </p:sp>
    </p:spTree>
    <p:extLst>
      <p:ext uri="{BB962C8B-B14F-4D97-AF65-F5344CB8AC3E}">
        <p14:creationId xmlns:p14="http://schemas.microsoft.com/office/powerpoint/2010/main" val="377503682"/>
      </p:ext>
    </p:extLst>
  </p:cSld>
  <p:clrMapOvr>
    <a:masterClrMapping/>
  </p:clrMapOvr>
  <mc:AlternateContent xmlns:mc="http://schemas.openxmlformats.org/markup-compatibility/2006" xmlns:p14="http://schemas.microsoft.com/office/powerpoint/2010/main">
    <mc:Choice Requires="p14">
      <p:transition spd="slow" p14:dur="2000" advTm="19382"/>
    </mc:Choice>
    <mc:Fallback xmlns="">
      <p:transition spd="slow" advTm="1938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2C5E939-F123-4947-8484-A5B78061C4D1}"/>
              </a:ext>
            </a:extLst>
          </p:cNvPr>
          <p:cNvGraphicFramePr/>
          <p:nvPr>
            <p:extLst>
              <p:ext uri="{D42A27DB-BD31-4B8C-83A1-F6EECF244321}">
                <p14:modId xmlns:p14="http://schemas.microsoft.com/office/powerpoint/2010/main" val="2784943404"/>
              </p:ext>
            </p:extLst>
          </p:nvPr>
        </p:nvGraphicFramePr>
        <p:xfrm>
          <a:off x="2032000" y="1311443"/>
          <a:ext cx="7593914" cy="4920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9675B7F-846A-92A4-BEDC-D4726C1E8190}"/>
              </a:ext>
            </a:extLst>
          </p:cNvPr>
          <p:cNvSpPr>
            <a:spLocks noGrp="1"/>
          </p:cNvSpPr>
          <p:nvPr>
            <p:ph type="title"/>
          </p:nvPr>
        </p:nvSpPr>
        <p:spPr/>
        <p:txBody>
          <a:bodyPr/>
          <a:lstStyle/>
          <a:p>
            <a:r>
              <a:rPr lang="en-US" sz="3200" dirty="0"/>
              <a:t>Model of Care Element 2</a:t>
            </a:r>
            <a:endParaRPr lang="en-US" dirty="0"/>
          </a:p>
        </p:txBody>
      </p:sp>
      <p:sp>
        <p:nvSpPr>
          <p:cNvPr id="4" name="Slide Number Placeholder 3">
            <a:extLst>
              <a:ext uri="{FF2B5EF4-FFF2-40B4-BE49-F238E27FC236}">
                <a16:creationId xmlns:a16="http://schemas.microsoft.com/office/drawing/2014/main" id="{88E7135A-E66F-C6D3-22AC-B8D0B433223C}"/>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20</a:t>
            </a:fld>
            <a:endParaRPr lang="en-US" dirty="0"/>
          </a:p>
        </p:txBody>
      </p:sp>
    </p:spTree>
    <p:extLst>
      <p:ext uri="{BB962C8B-B14F-4D97-AF65-F5344CB8AC3E}">
        <p14:creationId xmlns:p14="http://schemas.microsoft.com/office/powerpoint/2010/main" val="1802308244"/>
      </p:ext>
    </p:extLst>
  </p:cSld>
  <p:clrMapOvr>
    <a:masterClrMapping/>
  </p:clrMapOvr>
  <mc:AlternateContent xmlns:mc="http://schemas.openxmlformats.org/markup-compatibility/2006" xmlns:p14="http://schemas.microsoft.com/office/powerpoint/2010/main">
    <mc:Choice Requires="p14">
      <p:transition spd="slow" p14:dur="2000" advTm="12458"/>
    </mc:Choice>
    <mc:Fallback xmlns="">
      <p:transition spd="slow" advTm="1245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A7C7-4358-4D47-B053-EEE5610F08FC}"/>
              </a:ext>
            </a:extLst>
          </p:cNvPr>
          <p:cNvSpPr>
            <a:spLocks noGrp="1"/>
          </p:cNvSpPr>
          <p:nvPr>
            <p:ph type="title"/>
          </p:nvPr>
        </p:nvSpPr>
        <p:spPr/>
        <p:txBody>
          <a:bodyPr>
            <a:normAutofit/>
          </a:bodyPr>
          <a:lstStyle/>
          <a:p>
            <a:r>
              <a:rPr lang="en-US" sz="3200" dirty="0"/>
              <a:t>Model of Care Element 2</a:t>
            </a:r>
          </a:p>
        </p:txBody>
      </p:sp>
      <p:graphicFrame>
        <p:nvGraphicFramePr>
          <p:cNvPr id="6" name="Diagram 5">
            <a:extLst>
              <a:ext uri="{FF2B5EF4-FFF2-40B4-BE49-F238E27FC236}">
                <a16:creationId xmlns:a16="http://schemas.microsoft.com/office/drawing/2014/main" id="{73982867-26E9-1548-BD63-D6B079F7E83D}"/>
              </a:ext>
            </a:extLst>
          </p:cNvPr>
          <p:cNvGraphicFramePr/>
          <p:nvPr>
            <p:extLst>
              <p:ext uri="{D42A27DB-BD31-4B8C-83A1-F6EECF244321}">
                <p14:modId xmlns:p14="http://schemas.microsoft.com/office/powerpoint/2010/main" val="771439949"/>
              </p:ext>
            </p:extLst>
          </p:nvPr>
        </p:nvGraphicFramePr>
        <p:xfrm>
          <a:off x="1000308" y="1692850"/>
          <a:ext cx="5424985" cy="4338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B2FBC72-4DD5-464E-8DA2-6B35A4188549}"/>
              </a:ext>
            </a:extLst>
          </p:cNvPr>
          <p:cNvPicPr>
            <a:picLocks noChangeAspect="1"/>
          </p:cNvPicPr>
          <p:nvPr/>
        </p:nvPicPr>
        <p:blipFill>
          <a:blip r:embed="rId8"/>
          <a:stretch>
            <a:fillRect/>
          </a:stretch>
        </p:blipFill>
        <p:spPr>
          <a:xfrm>
            <a:off x="6776357" y="1142033"/>
            <a:ext cx="4922243" cy="5087318"/>
          </a:xfrm>
          <a:prstGeom prst="rect">
            <a:avLst/>
          </a:prstGeom>
        </p:spPr>
      </p:pic>
      <p:sp>
        <p:nvSpPr>
          <p:cNvPr id="3" name="Text Placeholder 3">
            <a:extLst>
              <a:ext uri="{FF2B5EF4-FFF2-40B4-BE49-F238E27FC236}">
                <a16:creationId xmlns:a16="http://schemas.microsoft.com/office/drawing/2014/main" id="{DE2CC444-9128-0069-0DA0-0BB4E9729F9B}"/>
              </a:ext>
            </a:extLst>
          </p:cNvPr>
          <p:cNvSpPr txBox="1">
            <a:spLocks/>
          </p:cNvSpPr>
          <p:nvPr/>
        </p:nvSpPr>
        <p:spPr>
          <a:xfrm>
            <a:off x="862013" y="1152525"/>
            <a:ext cx="9931173" cy="536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7" name="TextBox 6">
            <a:extLst>
              <a:ext uri="{FF2B5EF4-FFF2-40B4-BE49-F238E27FC236}">
                <a16:creationId xmlns:a16="http://schemas.microsoft.com/office/drawing/2014/main" id="{91919647-428C-4484-991C-8229F49EE341}"/>
              </a:ext>
            </a:extLst>
          </p:cNvPr>
          <p:cNvSpPr txBox="1"/>
          <p:nvPr/>
        </p:nvSpPr>
        <p:spPr>
          <a:xfrm>
            <a:off x="877320" y="1142032"/>
            <a:ext cx="4950279"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Individualized Care Plans (ICPs) </a:t>
            </a:r>
          </a:p>
        </p:txBody>
      </p:sp>
      <p:sp>
        <p:nvSpPr>
          <p:cNvPr id="5" name="Slide Number Placeholder 3">
            <a:extLst>
              <a:ext uri="{FF2B5EF4-FFF2-40B4-BE49-F238E27FC236}">
                <a16:creationId xmlns:a16="http://schemas.microsoft.com/office/drawing/2014/main" id="{EB3E721E-810E-15A9-D302-2BE5C164D8FE}"/>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21</a:t>
            </a:fld>
            <a:endParaRPr lang="en-US"/>
          </a:p>
        </p:txBody>
      </p:sp>
    </p:spTree>
    <p:extLst>
      <p:ext uri="{BB962C8B-B14F-4D97-AF65-F5344CB8AC3E}">
        <p14:creationId xmlns:p14="http://schemas.microsoft.com/office/powerpoint/2010/main" val="1838781122"/>
      </p:ext>
    </p:extLst>
  </p:cSld>
  <p:clrMapOvr>
    <a:masterClrMapping/>
  </p:clrMapOvr>
  <mc:AlternateContent xmlns:mc="http://schemas.openxmlformats.org/markup-compatibility/2006" xmlns:p14="http://schemas.microsoft.com/office/powerpoint/2010/main">
    <mc:Choice Requires="p14">
      <p:transition spd="slow" p14:dur="2000" advTm="5948"/>
    </mc:Choice>
    <mc:Fallback xmlns="">
      <p:transition spd="slow" advTm="594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3085-4291-4A46-A63F-54A1CD58C8D3}"/>
              </a:ext>
            </a:extLst>
          </p:cNvPr>
          <p:cNvSpPr>
            <a:spLocks noGrp="1"/>
          </p:cNvSpPr>
          <p:nvPr>
            <p:ph type="title"/>
          </p:nvPr>
        </p:nvSpPr>
        <p:spPr>
          <a:xfrm>
            <a:off x="838200" y="243624"/>
            <a:ext cx="8787714" cy="682487"/>
          </a:xfrm>
        </p:spPr>
        <p:txBody>
          <a:bodyPr anchor="ctr">
            <a:normAutofit/>
          </a:bodyPr>
          <a:lstStyle/>
          <a:p>
            <a:r>
              <a:rPr lang="en-US" sz="3200" dirty="0"/>
              <a:t>Model of Care Element 2</a:t>
            </a:r>
          </a:p>
        </p:txBody>
      </p:sp>
      <p:sp>
        <p:nvSpPr>
          <p:cNvPr id="18" name="Slide Number Placeholder 5">
            <a:extLst>
              <a:ext uri="{FF2B5EF4-FFF2-40B4-BE49-F238E27FC236}">
                <a16:creationId xmlns:a16="http://schemas.microsoft.com/office/drawing/2014/main" id="{378929C4-4859-4DC3-F15E-61728D3E07BC}"/>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22</a:t>
            </a:fld>
            <a:endParaRPr lang="en-US"/>
          </a:p>
        </p:txBody>
      </p:sp>
      <p:sp>
        <p:nvSpPr>
          <p:cNvPr id="19" name="Text Placeholder 6">
            <a:extLst>
              <a:ext uri="{FF2B5EF4-FFF2-40B4-BE49-F238E27FC236}">
                <a16:creationId xmlns:a16="http://schemas.microsoft.com/office/drawing/2014/main" id="{953DD925-9F46-B290-203E-A397C191E7DD}"/>
              </a:ext>
            </a:extLst>
          </p:cNvPr>
          <p:cNvSpPr>
            <a:spLocks noGrp="1"/>
          </p:cNvSpPr>
          <p:nvPr>
            <p:ph type="body" sz="quarter" idx="14"/>
          </p:nvPr>
        </p:nvSpPr>
        <p:spPr>
          <a:xfrm>
            <a:off x="862013" y="1152525"/>
            <a:ext cx="8764587" cy="536575"/>
          </a:xfrm>
        </p:spPr>
        <p:txBody>
          <a:bodyPr/>
          <a:lstStyle/>
          <a:p>
            <a:r>
              <a:rPr lang="en-US" dirty="0"/>
              <a:t>Member Education and Outreach</a:t>
            </a:r>
          </a:p>
        </p:txBody>
      </p:sp>
      <p:pic>
        <p:nvPicPr>
          <p:cNvPr id="10" name="Picture 9">
            <a:extLst>
              <a:ext uri="{FF2B5EF4-FFF2-40B4-BE49-F238E27FC236}">
                <a16:creationId xmlns:a16="http://schemas.microsoft.com/office/drawing/2014/main" id="{A768DAA6-441E-A1AA-8FE7-E5FC8FE4FC3A}"/>
              </a:ext>
            </a:extLst>
          </p:cNvPr>
          <p:cNvPicPr>
            <a:picLocks noChangeAspect="1"/>
          </p:cNvPicPr>
          <p:nvPr/>
        </p:nvPicPr>
        <p:blipFill>
          <a:blip r:embed="rId3"/>
          <a:stretch>
            <a:fillRect/>
          </a:stretch>
        </p:blipFill>
        <p:spPr>
          <a:xfrm>
            <a:off x="3264397" y="1831476"/>
            <a:ext cx="2285584" cy="3141793"/>
          </a:xfrm>
          <a:prstGeom prst="rect">
            <a:avLst/>
          </a:prstGeom>
        </p:spPr>
      </p:pic>
      <p:pic>
        <p:nvPicPr>
          <p:cNvPr id="16" name="Picture 15">
            <a:extLst>
              <a:ext uri="{FF2B5EF4-FFF2-40B4-BE49-F238E27FC236}">
                <a16:creationId xmlns:a16="http://schemas.microsoft.com/office/drawing/2014/main" id="{E28D787F-6A6B-1B59-F945-CDAA7085BAE3}"/>
              </a:ext>
            </a:extLst>
          </p:cNvPr>
          <p:cNvPicPr>
            <a:picLocks noChangeAspect="1"/>
          </p:cNvPicPr>
          <p:nvPr/>
        </p:nvPicPr>
        <p:blipFill>
          <a:blip r:embed="rId4"/>
          <a:stretch>
            <a:fillRect/>
          </a:stretch>
        </p:blipFill>
        <p:spPr>
          <a:xfrm>
            <a:off x="274332" y="1645477"/>
            <a:ext cx="2642563" cy="3483572"/>
          </a:xfrm>
          <a:prstGeom prst="rect">
            <a:avLst/>
          </a:prstGeom>
        </p:spPr>
      </p:pic>
      <p:pic>
        <p:nvPicPr>
          <p:cNvPr id="22" name="Picture 21">
            <a:extLst>
              <a:ext uri="{FF2B5EF4-FFF2-40B4-BE49-F238E27FC236}">
                <a16:creationId xmlns:a16="http://schemas.microsoft.com/office/drawing/2014/main" id="{946EF2DE-6536-BA63-1F8F-443DC3A7801C}"/>
              </a:ext>
            </a:extLst>
          </p:cNvPr>
          <p:cNvPicPr>
            <a:picLocks noChangeAspect="1"/>
          </p:cNvPicPr>
          <p:nvPr/>
        </p:nvPicPr>
        <p:blipFill>
          <a:blip r:embed="rId5"/>
          <a:stretch>
            <a:fillRect/>
          </a:stretch>
        </p:blipFill>
        <p:spPr>
          <a:xfrm>
            <a:off x="7951687" y="1152525"/>
            <a:ext cx="2703408" cy="3552202"/>
          </a:xfrm>
          <a:prstGeom prst="rect">
            <a:avLst/>
          </a:prstGeom>
        </p:spPr>
      </p:pic>
      <p:pic>
        <p:nvPicPr>
          <p:cNvPr id="26" name="Picture 25">
            <a:extLst>
              <a:ext uri="{FF2B5EF4-FFF2-40B4-BE49-F238E27FC236}">
                <a16:creationId xmlns:a16="http://schemas.microsoft.com/office/drawing/2014/main" id="{F61474EE-7A60-202C-A5DB-47E6B7D83AA4}"/>
              </a:ext>
            </a:extLst>
          </p:cNvPr>
          <p:cNvPicPr>
            <a:picLocks noChangeAspect="1"/>
          </p:cNvPicPr>
          <p:nvPr/>
        </p:nvPicPr>
        <p:blipFill>
          <a:blip r:embed="rId6"/>
          <a:stretch>
            <a:fillRect/>
          </a:stretch>
        </p:blipFill>
        <p:spPr>
          <a:xfrm>
            <a:off x="9625914" y="3029640"/>
            <a:ext cx="2354125" cy="3206858"/>
          </a:xfrm>
          <a:prstGeom prst="rect">
            <a:avLst/>
          </a:prstGeom>
        </p:spPr>
      </p:pic>
      <p:pic>
        <p:nvPicPr>
          <p:cNvPr id="12" name="Picture 11">
            <a:extLst>
              <a:ext uri="{FF2B5EF4-FFF2-40B4-BE49-F238E27FC236}">
                <a16:creationId xmlns:a16="http://schemas.microsoft.com/office/drawing/2014/main" id="{0F30C564-93E4-50AD-B891-D76942156E9C}"/>
              </a:ext>
            </a:extLst>
          </p:cNvPr>
          <p:cNvPicPr>
            <a:picLocks noChangeAspect="1"/>
          </p:cNvPicPr>
          <p:nvPr/>
        </p:nvPicPr>
        <p:blipFill>
          <a:blip r:embed="rId7"/>
          <a:stretch>
            <a:fillRect/>
          </a:stretch>
        </p:blipFill>
        <p:spPr>
          <a:xfrm>
            <a:off x="2240210" y="3429000"/>
            <a:ext cx="2303987" cy="2735985"/>
          </a:xfrm>
          <a:prstGeom prst="rect">
            <a:avLst/>
          </a:prstGeom>
        </p:spPr>
      </p:pic>
      <p:pic>
        <p:nvPicPr>
          <p:cNvPr id="8" name="Picture 7">
            <a:extLst>
              <a:ext uri="{FF2B5EF4-FFF2-40B4-BE49-F238E27FC236}">
                <a16:creationId xmlns:a16="http://schemas.microsoft.com/office/drawing/2014/main" id="{41DE0681-0A52-1648-DD1C-71F2618C6005}"/>
              </a:ext>
            </a:extLst>
          </p:cNvPr>
          <p:cNvPicPr>
            <a:picLocks noChangeAspect="1"/>
          </p:cNvPicPr>
          <p:nvPr/>
        </p:nvPicPr>
        <p:blipFill>
          <a:blip r:embed="rId8"/>
          <a:stretch>
            <a:fillRect/>
          </a:stretch>
        </p:blipFill>
        <p:spPr>
          <a:xfrm>
            <a:off x="6096000" y="3275707"/>
            <a:ext cx="2285584" cy="3042569"/>
          </a:xfrm>
          <a:prstGeom prst="rect">
            <a:avLst/>
          </a:prstGeom>
        </p:spPr>
      </p:pic>
    </p:spTree>
    <p:extLst>
      <p:ext uri="{BB962C8B-B14F-4D97-AF65-F5344CB8AC3E}">
        <p14:creationId xmlns:p14="http://schemas.microsoft.com/office/powerpoint/2010/main" val="4083759917"/>
      </p:ext>
    </p:extLst>
  </p:cSld>
  <p:clrMapOvr>
    <a:masterClrMapping/>
  </p:clrMapOvr>
  <mc:AlternateContent xmlns:mc="http://schemas.openxmlformats.org/markup-compatibility/2006" xmlns:p14="http://schemas.microsoft.com/office/powerpoint/2010/main">
    <mc:Choice Requires="p14">
      <p:transition spd="slow" p14:dur="2000" advTm="7017"/>
    </mc:Choice>
    <mc:Fallback xmlns="">
      <p:transition spd="slow" advTm="701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6BE2A3-DA4B-FC94-5876-1FCE2FF92669}"/>
              </a:ext>
            </a:extLst>
          </p:cNvPr>
          <p:cNvSpPr>
            <a:spLocks noGrp="1"/>
          </p:cNvSpPr>
          <p:nvPr>
            <p:ph type="body" sz="quarter" idx="13"/>
          </p:nvPr>
        </p:nvSpPr>
        <p:spPr/>
        <p:txBody>
          <a:bodyPr>
            <a:normAutofit/>
          </a:bodyPr>
          <a:lstStyle/>
          <a:p>
            <a:r>
              <a:rPr lang="en-US" sz="3200" dirty="0"/>
              <a:t>Model of Care Element 2</a:t>
            </a:r>
          </a:p>
        </p:txBody>
      </p:sp>
      <p:sp>
        <p:nvSpPr>
          <p:cNvPr id="4" name="Chart Placeholder 3">
            <a:extLst>
              <a:ext uri="{FF2B5EF4-FFF2-40B4-BE49-F238E27FC236}">
                <a16:creationId xmlns:a16="http://schemas.microsoft.com/office/drawing/2014/main" id="{15B7F341-08FD-83C5-AC67-277907819906}"/>
              </a:ext>
            </a:extLst>
          </p:cNvPr>
          <p:cNvSpPr>
            <a:spLocks noGrp="1"/>
          </p:cNvSpPr>
          <p:nvPr>
            <p:ph type="chart" sz="quarter" idx="14"/>
          </p:nvPr>
        </p:nvSpPr>
        <p:spPr>
          <a:xfrm>
            <a:off x="5390146" y="1142208"/>
            <a:ext cx="5957303" cy="4953791"/>
          </a:xfrm>
        </p:spPr>
        <p:txBody>
          <a:bodyPr/>
          <a:lstStyle/>
          <a:p>
            <a:endParaRPr lang="en-US"/>
          </a:p>
        </p:txBody>
      </p:sp>
      <p:sp>
        <p:nvSpPr>
          <p:cNvPr id="5" name="Text Placeholder 4">
            <a:extLst>
              <a:ext uri="{FF2B5EF4-FFF2-40B4-BE49-F238E27FC236}">
                <a16:creationId xmlns:a16="http://schemas.microsoft.com/office/drawing/2014/main" id="{A928E36B-4625-5EAD-85DD-FEC83460AC5A}"/>
              </a:ext>
            </a:extLst>
          </p:cNvPr>
          <p:cNvSpPr>
            <a:spLocks noGrp="1"/>
          </p:cNvSpPr>
          <p:nvPr>
            <p:ph type="body" sz="quarter" idx="15"/>
          </p:nvPr>
        </p:nvSpPr>
        <p:spPr>
          <a:xfrm>
            <a:off x="1102325" y="1924815"/>
            <a:ext cx="3418221" cy="1504185"/>
          </a:xfrm>
        </p:spPr>
        <p:txBody>
          <a:bodyPr>
            <a:normAutofit/>
          </a:bodyPr>
          <a:lstStyle/>
          <a:p>
            <a:r>
              <a:rPr lang="en-US" sz="2000" dirty="0">
                <a:ea typeface="Calibri"/>
                <a:cs typeface="Calibri"/>
              </a:rPr>
              <a:t>HealthTeam Advantage sends an invitation to the primary care provider along with the care plan.</a:t>
            </a:r>
            <a:endParaRPr lang="en-US" sz="2000" dirty="0"/>
          </a:p>
        </p:txBody>
      </p:sp>
      <p:pic>
        <p:nvPicPr>
          <p:cNvPr id="7" name="Picture 6" descr="A picture containing graphical user interface&#10;&#10;Description automatically generated">
            <a:extLst>
              <a:ext uri="{FF2B5EF4-FFF2-40B4-BE49-F238E27FC236}">
                <a16:creationId xmlns:a16="http://schemas.microsoft.com/office/drawing/2014/main" id="{BC1F6747-F591-BB4D-9832-0F9843E9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840" y="1110676"/>
            <a:ext cx="5162067" cy="4760734"/>
          </a:xfrm>
          <a:prstGeom prst="rect">
            <a:avLst/>
          </a:prstGeom>
        </p:spPr>
      </p:pic>
      <p:sp>
        <p:nvSpPr>
          <p:cNvPr id="2" name="Text Placeholder 6">
            <a:extLst>
              <a:ext uri="{FF2B5EF4-FFF2-40B4-BE49-F238E27FC236}">
                <a16:creationId xmlns:a16="http://schemas.microsoft.com/office/drawing/2014/main" id="{EE4BE08E-D647-8747-878B-38840F993FF4}"/>
              </a:ext>
            </a:extLst>
          </p:cNvPr>
          <p:cNvSpPr txBox="1">
            <a:spLocks/>
          </p:cNvSpPr>
          <p:nvPr/>
        </p:nvSpPr>
        <p:spPr>
          <a:xfrm>
            <a:off x="862013" y="1152525"/>
            <a:ext cx="8764587" cy="536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8" name="TextBox 7">
            <a:extLst>
              <a:ext uri="{FF2B5EF4-FFF2-40B4-BE49-F238E27FC236}">
                <a16:creationId xmlns:a16="http://schemas.microsoft.com/office/drawing/2014/main" id="{36E4CF9C-7AAF-CCD5-2B42-2B895C9129CD}"/>
              </a:ext>
            </a:extLst>
          </p:cNvPr>
          <p:cNvSpPr txBox="1"/>
          <p:nvPr/>
        </p:nvSpPr>
        <p:spPr>
          <a:xfrm>
            <a:off x="950282" y="1236146"/>
            <a:ext cx="4182090"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Interdisciplinary Care Team </a:t>
            </a:r>
          </a:p>
        </p:txBody>
      </p:sp>
      <p:sp>
        <p:nvSpPr>
          <p:cNvPr id="6" name="Slide Number Placeholder 3">
            <a:extLst>
              <a:ext uri="{FF2B5EF4-FFF2-40B4-BE49-F238E27FC236}">
                <a16:creationId xmlns:a16="http://schemas.microsoft.com/office/drawing/2014/main" id="{221E3701-1656-D11D-6121-DD009388348F}"/>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23</a:t>
            </a:fld>
            <a:endParaRPr lang="en-US"/>
          </a:p>
        </p:txBody>
      </p:sp>
    </p:spTree>
    <p:extLst>
      <p:ext uri="{BB962C8B-B14F-4D97-AF65-F5344CB8AC3E}">
        <p14:creationId xmlns:p14="http://schemas.microsoft.com/office/powerpoint/2010/main" val="3965270599"/>
      </p:ext>
    </p:extLst>
  </p:cSld>
  <p:clrMapOvr>
    <a:masterClrMapping/>
  </p:clrMapOvr>
  <mc:AlternateContent xmlns:mc="http://schemas.openxmlformats.org/markup-compatibility/2006" xmlns:p14="http://schemas.microsoft.com/office/powerpoint/2010/main">
    <mc:Choice Requires="p14">
      <p:transition spd="slow" p14:dur="2000" advTm="21825"/>
    </mc:Choice>
    <mc:Fallback xmlns="">
      <p:transition spd="slow" advTm="2182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8FD7E-D908-56CA-3702-0FF5267FF3A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A022A17-52F6-CC02-07FE-E7485A70B43B}"/>
              </a:ext>
            </a:extLst>
          </p:cNvPr>
          <p:cNvSpPr>
            <a:spLocks noGrp="1"/>
          </p:cNvSpPr>
          <p:nvPr>
            <p:ph type="title"/>
          </p:nvPr>
        </p:nvSpPr>
        <p:spPr>
          <a:xfrm>
            <a:off x="970547" y="3208743"/>
            <a:ext cx="6781800" cy="921778"/>
          </a:xfrm>
        </p:spPr>
        <p:txBody>
          <a:bodyPr/>
          <a:lstStyle/>
          <a:p>
            <a:r>
              <a:rPr lang="en-US" dirty="0"/>
              <a:t>Model of Care Element 3</a:t>
            </a:r>
          </a:p>
        </p:txBody>
      </p:sp>
      <p:sp>
        <p:nvSpPr>
          <p:cNvPr id="9" name="Content Placeholder 8">
            <a:extLst>
              <a:ext uri="{FF2B5EF4-FFF2-40B4-BE49-F238E27FC236}">
                <a16:creationId xmlns:a16="http://schemas.microsoft.com/office/drawing/2014/main" id="{54879000-CBAB-CCC4-0FEA-B5E42DE37CF9}"/>
              </a:ext>
            </a:extLst>
          </p:cNvPr>
          <p:cNvSpPr>
            <a:spLocks noGrp="1"/>
          </p:cNvSpPr>
          <p:nvPr>
            <p:ph idx="1"/>
          </p:nvPr>
        </p:nvSpPr>
        <p:spPr>
          <a:xfrm>
            <a:off x="970547" y="4519814"/>
            <a:ext cx="6781801" cy="1343292"/>
          </a:xfrm>
        </p:spPr>
        <p:txBody>
          <a:bodyPr/>
          <a:lstStyle/>
          <a:p>
            <a:r>
              <a:rPr lang="en-US" dirty="0"/>
              <a:t>Provider Network</a:t>
            </a:r>
          </a:p>
        </p:txBody>
      </p:sp>
      <p:sp>
        <p:nvSpPr>
          <p:cNvPr id="4" name="Slide Number Placeholder 3">
            <a:extLst>
              <a:ext uri="{FF2B5EF4-FFF2-40B4-BE49-F238E27FC236}">
                <a16:creationId xmlns:a16="http://schemas.microsoft.com/office/drawing/2014/main" id="{2EFAD432-DFA9-AAEC-6691-41A63B85EFD8}"/>
              </a:ext>
            </a:extLst>
          </p:cNvPr>
          <p:cNvSpPr>
            <a:spLocks noGrp="1"/>
          </p:cNvSpPr>
          <p:nvPr>
            <p:ph type="sldNum" sz="quarter" idx="12"/>
          </p:nvPr>
        </p:nvSpPr>
        <p:spPr/>
        <p:txBody>
          <a:bodyPr/>
          <a:lstStyle/>
          <a:p>
            <a:fld id="{393C9FAC-AC41-E147-86B9-CFEB97822033}" type="slidenum">
              <a:rPr lang="en-US" smtClean="0"/>
              <a:t>24</a:t>
            </a:fld>
            <a:endParaRPr lang="en-US" dirty="0"/>
          </a:p>
        </p:txBody>
      </p:sp>
    </p:spTree>
    <p:extLst>
      <p:ext uri="{BB962C8B-B14F-4D97-AF65-F5344CB8AC3E}">
        <p14:creationId xmlns:p14="http://schemas.microsoft.com/office/powerpoint/2010/main" val="70647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EBE3-5E99-6C45-9AF9-422737E396DF}"/>
              </a:ext>
            </a:extLst>
          </p:cNvPr>
          <p:cNvSpPr>
            <a:spLocks noGrp="1"/>
          </p:cNvSpPr>
          <p:nvPr>
            <p:ph type="subTitle" idx="1"/>
          </p:nvPr>
        </p:nvSpPr>
        <p:spPr>
          <a:xfrm>
            <a:off x="930065" y="1802002"/>
            <a:ext cx="4082805" cy="1802599"/>
          </a:xfrm>
        </p:spPr>
        <p:txBody>
          <a:bodyPr>
            <a:normAutofit fontScale="85000" lnSpcReduction="10000"/>
          </a:bodyPr>
          <a:lstStyle/>
          <a:p>
            <a:r>
              <a:rPr lang="en-US" dirty="0"/>
              <a:t>The SNP provider network is made up of healthcare providers who are contracted to offer healthcare services to SNP members. The PCP is responsible for primary care and care coordination for beneficiaries. </a:t>
            </a:r>
          </a:p>
          <a:p>
            <a:endParaRPr lang="en-US" dirty="0"/>
          </a:p>
        </p:txBody>
      </p:sp>
      <p:sp>
        <p:nvSpPr>
          <p:cNvPr id="7" name="Text Placeholder 6">
            <a:extLst>
              <a:ext uri="{FF2B5EF4-FFF2-40B4-BE49-F238E27FC236}">
                <a16:creationId xmlns:a16="http://schemas.microsoft.com/office/drawing/2014/main" id="{D8D86876-E463-BA9B-EC31-2BF096227960}"/>
              </a:ext>
            </a:extLst>
          </p:cNvPr>
          <p:cNvSpPr>
            <a:spLocks noGrp="1"/>
          </p:cNvSpPr>
          <p:nvPr>
            <p:ph type="body" sz="quarter" idx="14"/>
          </p:nvPr>
        </p:nvSpPr>
        <p:spPr/>
        <p:txBody>
          <a:bodyPr/>
          <a:lstStyle/>
          <a:p>
            <a:r>
              <a:rPr lang="en-US" dirty="0"/>
              <a:t>Provider Network</a:t>
            </a:r>
          </a:p>
        </p:txBody>
      </p:sp>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Model of Care Element 3</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3390232599"/>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06316560-80A0-7C12-0CBA-C648930A885B}"/>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25</a:t>
            </a:fld>
            <a:endParaRPr lang="en-US" dirty="0"/>
          </a:p>
        </p:txBody>
      </p:sp>
    </p:spTree>
    <p:extLst>
      <p:ext uri="{BB962C8B-B14F-4D97-AF65-F5344CB8AC3E}">
        <p14:creationId xmlns:p14="http://schemas.microsoft.com/office/powerpoint/2010/main" val="2655525922"/>
      </p:ext>
    </p:extLst>
  </p:cSld>
  <p:clrMapOvr>
    <a:masterClrMapping/>
  </p:clrMapOvr>
  <mc:AlternateContent xmlns:mc="http://schemas.openxmlformats.org/markup-compatibility/2006" xmlns:p14="http://schemas.microsoft.com/office/powerpoint/2010/main">
    <mc:Choice Requires="p14">
      <p:transition spd="slow" p14:dur="2000" advTm="23516"/>
    </mc:Choice>
    <mc:Fallback xmlns="">
      <p:transition spd="slow" advTm="2351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A72B-2444-3C2B-82D6-CDD8480A50FC}"/>
              </a:ext>
            </a:extLst>
          </p:cNvPr>
          <p:cNvSpPr>
            <a:spLocks noGrp="1"/>
          </p:cNvSpPr>
          <p:nvPr>
            <p:ph type="title"/>
          </p:nvPr>
        </p:nvSpPr>
        <p:spPr>
          <a:xfrm>
            <a:off x="838200" y="243624"/>
            <a:ext cx="8787714" cy="682487"/>
          </a:xfrm>
        </p:spPr>
        <p:txBody>
          <a:bodyPr anchor="ctr">
            <a:normAutofit/>
          </a:bodyPr>
          <a:lstStyle/>
          <a:p>
            <a:r>
              <a:rPr lang="en-US" dirty="0"/>
              <a:t>Model of Care Element 3</a:t>
            </a:r>
          </a:p>
        </p:txBody>
      </p:sp>
      <p:sp>
        <p:nvSpPr>
          <p:cNvPr id="13" name="Slide Number Placeholder 3">
            <a:extLst>
              <a:ext uri="{FF2B5EF4-FFF2-40B4-BE49-F238E27FC236}">
                <a16:creationId xmlns:a16="http://schemas.microsoft.com/office/drawing/2014/main" id="{0DB24EDA-C74E-7E7A-AE97-8FF92B95D415}"/>
              </a:ext>
            </a:extLst>
          </p:cNvPr>
          <p:cNvSpPr>
            <a:spLocks noGrp="1"/>
          </p:cNvSpPr>
          <p:nvPr>
            <p:ph type="sldNum" sz="quarter" idx="12"/>
          </p:nvPr>
        </p:nvSpPr>
        <p:spPr>
          <a:xfrm>
            <a:off x="8610600" y="6455738"/>
            <a:ext cx="2743200" cy="206104"/>
          </a:xfrm>
        </p:spPr>
        <p:txBody>
          <a:bodyPr anchor="ctr">
            <a:noAutofit/>
          </a:bodyPr>
          <a:lstStyle/>
          <a:p>
            <a:pPr>
              <a:lnSpc>
                <a:spcPct val="90000"/>
              </a:lnSpc>
              <a:spcAft>
                <a:spcPts val="600"/>
              </a:spcAft>
            </a:pPr>
            <a:fld id="{393C9FAC-AC41-E147-86B9-CFEB97822033}" type="slidenum">
              <a:rPr lang="en-US" smtClean="0"/>
              <a:pPr>
                <a:lnSpc>
                  <a:spcPct val="90000"/>
                </a:lnSpc>
                <a:spcAft>
                  <a:spcPts val="600"/>
                </a:spcAft>
              </a:pPr>
              <a:t>26</a:t>
            </a:fld>
            <a:endParaRPr lang="en-US" dirty="0"/>
          </a:p>
        </p:txBody>
      </p:sp>
      <p:sp>
        <p:nvSpPr>
          <p:cNvPr id="21" name="Text Placeholder 5">
            <a:extLst>
              <a:ext uri="{FF2B5EF4-FFF2-40B4-BE49-F238E27FC236}">
                <a16:creationId xmlns:a16="http://schemas.microsoft.com/office/drawing/2014/main" id="{CE810448-805C-90E3-6B6A-2D8B829B97E4}"/>
              </a:ext>
            </a:extLst>
          </p:cNvPr>
          <p:cNvSpPr>
            <a:spLocks noGrp="1"/>
          </p:cNvSpPr>
          <p:nvPr>
            <p:ph type="body" sz="quarter" idx="14"/>
          </p:nvPr>
        </p:nvSpPr>
        <p:spPr>
          <a:xfrm>
            <a:off x="862013" y="1152525"/>
            <a:ext cx="4052887" cy="536575"/>
          </a:xfrm>
        </p:spPr>
        <p:txBody>
          <a:bodyPr/>
          <a:lstStyle/>
          <a:p>
            <a:r>
              <a:rPr lang="en-US" dirty="0"/>
              <a:t>Provider Network</a:t>
            </a:r>
          </a:p>
        </p:txBody>
      </p:sp>
      <p:graphicFrame>
        <p:nvGraphicFramePr>
          <p:cNvPr id="16" name="Content Placeholder 2">
            <a:extLst>
              <a:ext uri="{FF2B5EF4-FFF2-40B4-BE49-F238E27FC236}">
                <a16:creationId xmlns:a16="http://schemas.microsoft.com/office/drawing/2014/main" id="{453820F9-C2FA-88CC-C16F-F4A21537DCB4}"/>
              </a:ext>
            </a:extLst>
          </p:cNvPr>
          <p:cNvGraphicFramePr/>
          <p:nvPr>
            <p:extLst>
              <p:ext uri="{D42A27DB-BD31-4B8C-83A1-F6EECF244321}">
                <p14:modId xmlns:p14="http://schemas.microsoft.com/office/powerpoint/2010/main" val="830152127"/>
              </p:ext>
            </p:extLst>
          </p:nvPr>
        </p:nvGraphicFramePr>
        <p:xfrm>
          <a:off x="1877410" y="1773075"/>
          <a:ext cx="8787715" cy="4301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8079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E9F8CFB-9B44-C9A8-1FA1-1F0FEFBFB53A}"/>
              </a:ext>
            </a:extLst>
          </p:cNvPr>
          <p:cNvSpPr>
            <a:spLocks noGrp="1"/>
          </p:cNvSpPr>
          <p:nvPr>
            <p:ph type="sldNum" sz="quarter" idx="12"/>
          </p:nvPr>
        </p:nvSpPr>
        <p:spPr>
          <a:xfrm>
            <a:off x="8610600" y="6455738"/>
            <a:ext cx="2743200" cy="206104"/>
          </a:xfrm>
        </p:spPr>
        <p:txBody>
          <a:bodyPr vert="horz" lIns="91440" tIns="45720" rIns="91440" bIns="45720" rtlCol="0" anchor="ctr">
            <a:noAutofit/>
          </a:bodyPr>
          <a:lstStyle/>
          <a:p>
            <a:pPr>
              <a:lnSpc>
                <a:spcPct val="90000"/>
              </a:lnSpc>
              <a:spcAft>
                <a:spcPts val="600"/>
              </a:spcAft>
            </a:pPr>
            <a:fld id="{393C9FAC-AC41-E147-86B9-CFEB97822033}" type="slidenum">
              <a:rPr lang="en-US" smtClean="0"/>
              <a:pPr>
                <a:lnSpc>
                  <a:spcPct val="90000"/>
                </a:lnSpc>
                <a:spcAft>
                  <a:spcPts val="600"/>
                </a:spcAft>
              </a:pPr>
              <a:t>27</a:t>
            </a:fld>
            <a:endParaRPr lang="en-US" dirty="0"/>
          </a:p>
        </p:txBody>
      </p:sp>
      <p:sp>
        <p:nvSpPr>
          <p:cNvPr id="2" name="Title 1">
            <a:extLst>
              <a:ext uri="{FF2B5EF4-FFF2-40B4-BE49-F238E27FC236}">
                <a16:creationId xmlns:a16="http://schemas.microsoft.com/office/drawing/2014/main" id="{F75FD6C0-64AB-F57B-9AB1-BCE65DD44FB6}"/>
              </a:ext>
            </a:extLst>
          </p:cNvPr>
          <p:cNvSpPr>
            <a:spLocks noGrp="1"/>
          </p:cNvSpPr>
          <p:nvPr>
            <p:ph type="body" sz="quarter" idx="13"/>
          </p:nvPr>
        </p:nvSpPr>
        <p:spPr>
          <a:xfrm>
            <a:off x="838200" y="333428"/>
            <a:ext cx="8439150" cy="606372"/>
          </a:xfrm>
        </p:spPr>
        <p:txBody>
          <a:bodyPr vert="horz" lIns="91440" tIns="45720" rIns="91440" bIns="45720" rtlCol="0">
            <a:normAutofit/>
          </a:bodyPr>
          <a:lstStyle/>
          <a:p>
            <a:r>
              <a:rPr lang="en-US" b="1" i="0" kern="1200" dirty="0">
                <a:latin typeface="Arial" panose="020B0604020202020204" pitchFamily="34" charset="0"/>
                <a:ea typeface="+mn-ea"/>
                <a:cs typeface="Arial" panose="020B0604020202020204" pitchFamily="34" charset="0"/>
              </a:rPr>
              <a:t>Model of Care Element 3</a:t>
            </a:r>
          </a:p>
        </p:txBody>
      </p:sp>
      <p:sp>
        <p:nvSpPr>
          <p:cNvPr id="11" name="Text Placeholder 5">
            <a:extLst>
              <a:ext uri="{FF2B5EF4-FFF2-40B4-BE49-F238E27FC236}">
                <a16:creationId xmlns:a16="http://schemas.microsoft.com/office/drawing/2014/main" id="{CA6D007F-E85C-AF83-74D4-A7C9F44BC015}"/>
              </a:ext>
            </a:extLst>
          </p:cNvPr>
          <p:cNvSpPr txBox="1">
            <a:spLocks/>
          </p:cNvSpPr>
          <p:nvPr/>
        </p:nvSpPr>
        <p:spPr>
          <a:xfrm>
            <a:off x="862013" y="1357063"/>
            <a:ext cx="3072313" cy="1398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0" kern="1200" dirty="0">
                <a:latin typeface="Arial" panose="020B0604020202020204" pitchFamily="34" charset="0"/>
                <a:ea typeface="+mn-ea"/>
                <a:cs typeface="Arial" panose="020B0604020202020204" pitchFamily="34" charset="0"/>
              </a:rPr>
              <a:t>Network Management &amp; CMS Expectations</a:t>
            </a:r>
          </a:p>
        </p:txBody>
      </p:sp>
      <p:graphicFrame>
        <p:nvGraphicFramePr>
          <p:cNvPr id="9" name="Content Placeholder 2">
            <a:extLst>
              <a:ext uri="{FF2B5EF4-FFF2-40B4-BE49-F238E27FC236}">
                <a16:creationId xmlns:a16="http://schemas.microsoft.com/office/drawing/2014/main" id="{3DD7B938-CA7D-93FF-C9EE-1A4D7DF6305B}"/>
              </a:ext>
            </a:extLst>
          </p:cNvPr>
          <p:cNvGraphicFramePr>
            <a:graphicFrameLocks noGrp="1"/>
          </p:cNvGraphicFramePr>
          <p:nvPr>
            <p:ph type="chart" sz="quarter" idx="14"/>
            <p:extLst>
              <p:ext uri="{D42A27DB-BD31-4B8C-83A1-F6EECF244321}">
                <p14:modId xmlns:p14="http://schemas.microsoft.com/office/powerpoint/2010/main" val="2695446909"/>
              </p:ext>
            </p:extLst>
          </p:nvPr>
        </p:nvGraphicFramePr>
        <p:xfrm>
          <a:off x="3934326" y="1267462"/>
          <a:ext cx="7611837" cy="5034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2587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095D-4E58-B341-9136-297B7846AE52}"/>
              </a:ext>
            </a:extLst>
          </p:cNvPr>
          <p:cNvSpPr>
            <a:spLocks noGrp="1"/>
          </p:cNvSpPr>
          <p:nvPr>
            <p:ph type="title"/>
          </p:nvPr>
        </p:nvSpPr>
        <p:spPr/>
        <p:txBody>
          <a:bodyPr/>
          <a:lstStyle/>
          <a:p>
            <a:r>
              <a:rPr lang="en-US" dirty="0"/>
              <a:t>Model of Care Element 3</a:t>
            </a:r>
          </a:p>
        </p:txBody>
      </p:sp>
      <p:sp>
        <p:nvSpPr>
          <p:cNvPr id="3" name="Content Placeholder 2">
            <a:extLst>
              <a:ext uri="{FF2B5EF4-FFF2-40B4-BE49-F238E27FC236}">
                <a16:creationId xmlns:a16="http://schemas.microsoft.com/office/drawing/2014/main" id="{2D847D3E-066E-374A-BE57-2EBDA5FE40B8}"/>
              </a:ext>
            </a:extLst>
          </p:cNvPr>
          <p:cNvSpPr>
            <a:spLocks noGrp="1"/>
          </p:cNvSpPr>
          <p:nvPr>
            <p:ph sz="half" idx="1"/>
          </p:nvPr>
        </p:nvSpPr>
        <p:spPr>
          <a:xfrm>
            <a:off x="1121227" y="1710418"/>
            <a:ext cx="4767947" cy="3637190"/>
          </a:xfrm>
        </p:spPr>
        <p:txBody>
          <a:bodyPr vert="horz" lIns="91440" tIns="45720" rIns="91440" bIns="45720" rtlCol="0" anchor="t">
            <a:normAutofit/>
          </a:bodyPr>
          <a:lstStyle/>
          <a:p>
            <a:pPr marL="342900" indent="-342900">
              <a:lnSpc>
                <a:spcPct val="70000"/>
              </a:lnSpc>
              <a:buClr>
                <a:schemeClr val="accent6">
                  <a:lumMod val="50000"/>
                </a:schemeClr>
              </a:buClr>
              <a:buSzPct val="80000"/>
              <a:buFont typeface="Wingdings" pitchFamily="2" charset="2"/>
              <a:buChar char="v"/>
            </a:pPr>
            <a:r>
              <a:rPr lang="en-US" sz="2000" b="0" dirty="0">
                <a:latin typeface="Arial" panose="020B0604020202020204" pitchFamily="34" charset="0"/>
                <a:cs typeface="Arial" panose="020B0604020202020204" pitchFamily="34" charset="0"/>
              </a:rPr>
              <a:t>Provider Portal</a:t>
            </a:r>
          </a:p>
          <a:p>
            <a:pPr marL="342900" indent="-342900">
              <a:lnSpc>
                <a:spcPct val="70000"/>
              </a:lnSpc>
              <a:buClr>
                <a:schemeClr val="accent6">
                  <a:lumMod val="50000"/>
                </a:schemeClr>
              </a:buClr>
              <a:buSzPct val="80000"/>
              <a:buFont typeface="Wingdings" pitchFamily="2" charset="2"/>
              <a:buChar char="v"/>
            </a:pPr>
            <a:r>
              <a:rPr lang="en-US" sz="2000" b="0" dirty="0">
                <a:latin typeface="Arial" panose="020B0604020202020204" pitchFamily="34" charset="0"/>
                <a:cs typeface="Arial" panose="020B0604020202020204" pitchFamily="34" charset="0"/>
              </a:rPr>
              <a:t>Provider Manual</a:t>
            </a:r>
          </a:p>
          <a:p>
            <a:pPr marL="342900" indent="-342900">
              <a:lnSpc>
                <a:spcPct val="70000"/>
              </a:lnSpc>
              <a:buClr>
                <a:schemeClr val="accent6">
                  <a:lumMod val="50000"/>
                </a:schemeClr>
              </a:buClr>
              <a:buSzPct val="80000"/>
              <a:buFont typeface="Wingdings" pitchFamily="2" charset="2"/>
              <a:buChar char="v"/>
            </a:pPr>
            <a:r>
              <a:rPr lang="en-US" sz="2000" b="0" dirty="0">
                <a:latin typeface="Arial" panose="020B0604020202020204" pitchFamily="34" charset="0"/>
                <a:cs typeface="Arial" panose="020B0604020202020204" pitchFamily="34" charset="0"/>
              </a:rPr>
              <a:t>Provider Phone Line</a:t>
            </a:r>
          </a:p>
          <a:p>
            <a:pPr marL="342900" indent="-342900">
              <a:lnSpc>
                <a:spcPct val="70000"/>
              </a:lnSpc>
              <a:buClr>
                <a:schemeClr val="accent6">
                  <a:lumMod val="50000"/>
                </a:schemeClr>
              </a:buClr>
              <a:buSzPct val="80000"/>
              <a:buFont typeface="Wingdings" pitchFamily="2" charset="2"/>
              <a:buChar char="v"/>
            </a:pPr>
            <a:r>
              <a:rPr lang="en-US" sz="2000" b="0" dirty="0">
                <a:latin typeface="Arial" panose="020B0604020202020204" pitchFamily="34" charset="0"/>
                <a:cs typeface="Arial" panose="020B0604020202020204" pitchFamily="34" charset="0"/>
              </a:rPr>
              <a:t>Faxes and Emails</a:t>
            </a:r>
          </a:p>
          <a:p>
            <a:pPr marL="342900" indent="-342900">
              <a:lnSpc>
                <a:spcPct val="70000"/>
              </a:lnSpc>
              <a:buClr>
                <a:schemeClr val="accent6">
                  <a:lumMod val="50000"/>
                </a:schemeClr>
              </a:buClr>
              <a:buSzPct val="80000"/>
              <a:buFont typeface="Wingdings" pitchFamily="2" charset="2"/>
              <a:buChar char="v"/>
            </a:pPr>
            <a:r>
              <a:rPr lang="en-US" sz="2000" b="0" dirty="0">
                <a:latin typeface="Arial" panose="020B0604020202020204" pitchFamily="34" charset="0"/>
                <a:cs typeface="Arial" panose="020B0604020202020204" pitchFamily="34" charset="0"/>
              </a:rPr>
              <a:t>HTA Website</a:t>
            </a:r>
            <a:endParaRPr lang="en-US" sz="2000" b="0" dirty="0">
              <a:latin typeface="Arial" panose="020B0604020202020204" pitchFamily="34" charset="0"/>
              <a:ea typeface="Calibri"/>
              <a:cs typeface="Arial" panose="020B0604020202020204" pitchFamily="34" charset="0"/>
            </a:endParaRPr>
          </a:p>
          <a:p>
            <a:pPr marL="342900" indent="-342900">
              <a:lnSpc>
                <a:spcPct val="70000"/>
              </a:lnSpc>
              <a:buClr>
                <a:schemeClr val="accent6">
                  <a:lumMod val="50000"/>
                </a:schemeClr>
              </a:buClr>
              <a:buSzPct val="80000"/>
              <a:buFont typeface="Wingdings" pitchFamily="2" charset="2"/>
              <a:buChar char="v"/>
            </a:pPr>
            <a:r>
              <a:rPr lang="en-US" sz="2000" b="0" i="1" dirty="0">
                <a:latin typeface="Arial" panose="020B0604020202020204" pitchFamily="34" charset="0"/>
                <a:cs typeface="Arial" panose="020B0604020202020204" pitchFamily="34" charset="0"/>
              </a:rPr>
              <a:t>Provider Connections                                               </a:t>
            </a:r>
            <a:r>
              <a:rPr lang="en-US" sz="2000" b="0" dirty="0">
                <a:latin typeface="Arial" panose="020B0604020202020204" pitchFamily="34" charset="0"/>
                <a:cs typeface="Arial" panose="020B0604020202020204" pitchFamily="34" charset="0"/>
              </a:rPr>
              <a:t>(HTA monthly Provider eNewsletter)</a:t>
            </a:r>
          </a:p>
          <a:p>
            <a:pPr marL="342900" indent="-342900">
              <a:lnSpc>
                <a:spcPct val="70000"/>
              </a:lnSpc>
              <a:buClr>
                <a:schemeClr val="accent6">
                  <a:lumMod val="50000"/>
                </a:schemeClr>
              </a:buClr>
              <a:buSzPct val="80000"/>
              <a:buFont typeface="Wingdings" pitchFamily="2" charset="2"/>
              <a:buChar char="v"/>
            </a:pPr>
            <a:r>
              <a:rPr lang="en-US" sz="2000" b="0" dirty="0">
                <a:latin typeface="Arial" panose="020B0604020202020204" pitchFamily="34" charset="0"/>
                <a:cs typeface="Arial" panose="020B0604020202020204" pitchFamily="34" charset="0"/>
              </a:rPr>
              <a:t>Provider Concierges</a:t>
            </a:r>
          </a:p>
          <a:p>
            <a:pPr marL="342900" indent="-342900">
              <a:lnSpc>
                <a:spcPct val="70000"/>
              </a:lnSpc>
              <a:buClr>
                <a:schemeClr val="accent6">
                  <a:lumMod val="50000"/>
                </a:schemeClr>
              </a:buClr>
              <a:buSzPct val="80000"/>
              <a:buFont typeface="Wingdings" pitchFamily="2" charset="2"/>
              <a:buChar char="v"/>
            </a:pPr>
            <a:r>
              <a:rPr lang="en-US" sz="2000" b="0" i="1" dirty="0">
                <a:latin typeface="Arial" panose="020B0604020202020204" pitchFamily="34" charset="0"/>
                <a:cs typeface="Arial" panose="020B0604020202020204" pitchFamily="34" charset="0"/>
              </a:rPr>
              <a:t>Member Connections                                                 </a:t>
            </a:r>
            <a:r>
              <a:rPr lang="en-US" sz="2000" b="0" dirty="0">
                <a:latin typeface="Arial" panose="020B0604020202020204" pitchFamily="34" charset="0"/>
                <a:cs typeface="Arial" panose="020B0604020202020204" pitchFamily="34" charset="0"/>
              </a:rPr>
              <a:t>(HTA monthly member eNewsletter</a:t>
            </a:r>
            <a:r>
              <a:rPr lang="en-US" sz="2000" dirty="0">
                <a:latin typeface="Arial" panose="020B0604020202020204" pitchFamily="34" charset="0"/>
                <a:cs typeface="Arial" panose="020B0604020202020204" pitchFamily="34" charset="0"/>
              </a:rPr>
              <a:t>)</a:t>
            </a:r>
            <a:endParaRPr lang="en-US" sz="2000" b="0" dirty="0">
              <a:latin typeface="Arial" panose="020B0604020202020204" pitchFamily="34" charset="0"/>
              <a:cs typeface="Arial" panose="020B0604020202020204" pitchFamily="34" charset="0"/>
            </a:endParaRPr>
          </a:p>
          <a:p>
            <a:pPr marL="342900" indent="-342900">
              <a:lnSpc>
                <a:spcPct val="70000"/>
              </a:lnSpc>
              <a:buClr>
                <a:schemeClr val="accent6">
                  <a:lumMod val="50000"/>
                </a:schemeClr>
              </a:buClr>
              <a:buSzPct val="80000"/>
              <a:buFont typeface="Wingdings" pitchFamily="2" charset="2"/>
              <a:buChar char="v"/>
            </a:pPr>
            <a:r>
              <a:rPr lang="en-US" sz="2000" b="0" dirty="0">
                <a:latin typeface="Arial" panose="020B0604020202020204" pitchFamily="34" charset="0"/>
                <a:cs typeface="Arial" panose="020B0604020202020204" pitchFamily="34" charset="0"/>
              </a:rPr>
              <a:t>Committee Meetings</a:t>
            </a:r>
            <a:endParaRPr lang="en-US" dirty="0"/>
          </a:p>
        </p:txBody>
      </p:sp>
      <p:sp>
        <p:nvSpPr>
          <p:cNvPr id="8" name="Text Placeholder 7">
            <a:extLst>
              <a:ext uri="{FF2B5EF4-FFF2-40B4-BE49-F238E27FC236}">
                <a16:creationId xmlns:a16="http://schemas.microsoft.com/office/drawing/2014/main" id="{79562FA5-9801-B2BA-1B66-409E60833A41}"/>
              </a:ext>
            </a:extLst>
          </p:cNvPr>
          <p:cNvSpPr>
            <a:spLocks noGrp="1"/>
          </p:cNvSpPr>
          <p:nvPr>
            <p:ph type="body" sz="quarter" idx="14"/>
          </p:nvPr>
        </p:nvSpPr>
        <p:spPr>
          <a:xfrm>
            <a:off x="862013" y="1152525"/>
            <a:ext cx="4542743" cy="536575"/>
          </a:xfrm>
        </p:spPr>
        <p:txBody>
          <a:bodyPr>
            <a:noAutofit/>
          </a:bodyPr>
          <a:lstStyle/>
          <a:p>
            <a:r>
              <a:rPr lang="en-US" sz="2400" dirty="0"/>
              <a:t>Communication Channels</a:t>
            </a:r>
          </a:p>
        </p:txBody>
      </p:sp>
      <p:graphicFrame>
        <p:nvGraphicFramePr>
          <p:cNvPr id="4" name="Diagram 3">
            <a:extLst>
              <a:ext uri="{FF2B5EF4-FFF2-40B4-BE49-F238E27FC236}">
                <a16:creationId xmlns:a16="http://schemas.microsoft.com/office/drawing/2014/main" id="{DFCCE090-F951-A948-BCEC-F652F2C62BAF}"/>
              </a:ext>
            </a:extLst>
          </p:cNvPr>
          <p:cNvGraphicFramePr/>
          <p:nvPr>
            <p:extLst>
              <p:ext uri="{D42A27DB-BD31-4B8C-83A1-F6EECF244321}">
                <p14:modId xmlns:p14="http://schemas.microsoft.com/office/powerpoint/2010/main" val="4055877115"/>
              </p:ext>
            </p:extLst>
          </p:nvPr>
        </p:nvGraphicFramePr>
        <p:xfrm>
          <a:off x="6302827" y="1420812"/>
          <a:ext cx="5889173" cy="3866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3844B9B4-0E64-EE3A-8C8C-2052F4C918C9}"/>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28</a:t>
            </a:fld>
            <a:endParaRPr lang="en-US"/>
          </a:p>
        </p:txBody>
      </p:sp>
    </p:spTree>
    <p:extLst>
      <p:ext uri="{BB962C8B-B14F-4D97-AF65-F5344CB8AC3E}">
        <p14:creationId xmlns:p14="http://schemas.microsoft.com/office/powerpoint/2010/main" val="3272680700"/>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E3-B60D-6342-960E-2A852576C9D5}"/>
              </a:ext>
            </a:extLst>
          </p:cNvPr>
          <p:cNvSpPr>
            <a:spLocks noGrp="1"/>
          </p:cNvSpPr>
          <p:nvPr>
            <p:ph type="title"/>
          </p:nvPr>
        </p:nvSpPr>
        <p:spPr>
          <a:xfrm>
            <a:off x="838200" y="243624"/>
            <a:ext cx="8787714" cy="682487"/>
          </a:xfrm>
        </p:spPr>
        <p:txBody>
          <a:bodyPr anchor="ctr">
            <a:normAutofit/>
          </a:bodyPr>
          <a:lstStyle/>
          <a:p>
            <a:r>
              <a:rPr lang="en-US" dirty="0"/>
              <a:t>Clinical Practice Guidelines</a:t>
            </a:r>
          </a:p>
        </p:txBody>
      </p:sp>
      <p:sp>
        <p:nvSpPr>
          <p:cNvPr id="3" name="Content Placeholder 2">
            <a:extLst>
              <a:ext uri="{FF2B5EF4-FFF2-40B4-BE49-F238E27FC236}">
                <a16:creationId xmlns:a16="http://schemas.microsoft.com/office/drawing/2014/main" id="{5BD6BEA0-F035-3147-8BE8-8A803DDD1E6C}"/>
              </a:ext>
            </a:extLst>
          </p:cNvPr>
          <p:cNvSpPr>
            <a:spLocks noGrp="1"/>
          </p:cNvSpPr>
          <p:nvPr>
            <p:ph type="body" idx="13"/>
          </p:nvPr>
        </p:nvSpPr>
        <p:spPr>
          <a:xfrm>
            <a:off x="951474" y="1371601"/>
            <a:ext cx="10099101" cy="4392250"/>
          </a:xfrm>
        </p:spPr>
        <p:txBody>
          <a:bodyPr vert="horz" lIns="91440" tIns="45720" rIns="91440" bIns="45720" rtlCol="0">
            <a:normAutofit/>
          </a:bodyPr>
          <a:lstStyle/>
          <a:p>
            <a:r>
              <a:rPr lang="en-US" sz="2200" dirty="0"/>
              <a:t>HealthTeam Advantage has adopted the following nationally accepted and locally vetted evidence-based guidelines:</a:t>
            </a:r>
          </a:p>
          <a:p>
            <a:endParaRPr lang="en-US" sz="2200" dirty="0"/>
          </a:p>
          <a:p>
            <a:pPr marL="293370" lvl="1" indent="-293370"/>
            <a:r>
              <a:rPr lang="en-US" sz="2200" b="1" dirty="0">
                <a:solidFill>
                  <a:schemeClr val="tx1"/>
                </a:solidFill>
              </a:rPr>
              <a:t>Diabetes:  </a:t>
            </a:r>
          </a:p>
          <a:p>
            <a:pPr marL="0" lvl="1" indent="0">
              <a:buNone/>
            </a:pPr>
            <a:r>
              <a:rPr lang="en-US" sz="2200" dirty="0">
                <a:solidFill>
                  <a:schemeClr val="tx1"/>
                </a:solidFill>
                <a:hlinkClick r:id="rId3"/>
              </a:rPr>
              <a:t>American Diabetes Association: Standards of Medical Care in Diabetes 2025</a:t>
            </a:r>
            <a:endParaRPr lang="en-US" sz="2200" dirty="0">
              <a:solidFill>
                <a:schemeClr val="tx1"/>
              </a:solidFill>
            </a:endParaRPr>
          </a:p>
          <a:p>
            <a:pPr marL="434975" lvl="2" indent="0">
              <a:buNone/>
            </a:pPr>
            <a:endParaRPr lang="en-US" sz="2200" dirty="0">
              <a:solidFill>
                <a:schemeClr val="tx1"/>
              </a:solidFill>
            </a:endParaRPr>
          </a:p>
          <a:p>
            <a:pPr marL="293370" lvl="1" indent="-293370"/>
            <a:r>
              <a:rPr lang="en-US" sz="2200" b="1" dirty="0">
                <a:solidFill>
                  <a:schemeClr val="tx1"/>
                </a:solidFill>
              </a:rPr>
              <a:t>Chronic Heart Failure:  </a:t>
            </a:r>
          </a:p>
          <a:p>
            <a:pPr marL="0" lvl="1" indent="0">
              <a:buNone/>
            </a:pPr>
            <a:r>
              <a:rPr lang="en-US" sz="2200" dirty="0">
                <a:solidFill>
                  <a:schemeClr val="tx1"/>
                </a:solidFill>
                <a:hlinkClick r:id="rId4"/>
              </a:rPr>
              <a:t>2022 ACC/AHA/HFSA Guideline for the Management of Heart Failure</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5FBBEA18-3B81-7015-5794-3B2D146914A3}"/>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29</a:t>
            </a:fld>
            <a:endParaRPr lang="en-US"/>
          </a:p>
        </p:txBody>
      </p:sp>
    </p:spTree>
    <p:extLst>
      <p:ext uri="{BB962C8B-B14F-4D97-AF65-F5344CB8AC3E}">
        <p14:creationId xmlns:p14="http://schemas.microsoft.com/office/powerpoint/2010/main" val="2082149450"/>
      </p:ext>
    </p:extLst>
  </p:cSld>
  <p:clrMapOvr>
    <a:masterClrMapping/>
  </p:clrMapOvr>
  <mc:AlternateContent xmlns:mc="http://schemas.openxmlformats.org/markup-compatibility/2006" xmlns:p14="http://schemas.microsoft.com/office/powerpoint/2010/main">
    <mc:Choice Requires="p14">
      <p:transition spd="slow" p14:dur="2000" advTm="13784"/>
    </mc:Choice>
    <mc:Fallback xmlns="">
      <p:transition spd="slow" advTm="1378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body" sz="quarter" idx="13"/>
          </p:nvPr>
        </p:nvSpPr>
        <p:spPr>
          <a:xfrm>
            <a:off x="838200" y="333428"/>
            <a:ext cx="8439150" cy="606372"/>
          </a:xfrm>
        </p:spPr>
        <p:txBody>
          <a:bodyPr>
            <a:normAutofit/>
          </a:bodyPr>
          <a:lstStyle/>
          <a:p>
            <a:r>
              <a:rPr lang="en-US" sz="2800"/>
              <a:t>Medicare Advantage and HealthTeam Advantage</a:t>
            </a:r>
          </a:p>
        </p:txBody>
      </p:sp>
      <p:graphicFrame>
        <p:nvGraphicFramePr>
          <p:cNvPr id="5" name="Content Placeholder 2">
            <a:extLst>
              <a:ext uri="{FF2B5EF4-FFF2-40B4-BE49-F238E27FC236}">
                <a16:creationId xmlns:a16="http://schemas.microsoft.com/office/drawing/2014/main" id="{608C9563-861D-CA12-3A4D-DCE457B883BA}"/>
              </a:ext>
            </a:extLst>
          </p:cNvPr>
          <p:cNvGraphicFramePr>
            <a:graphicFrameLocks noGrp="1"/>
          </p:cNvGraphicFramePr>
          <p:nvPr>
            <p:ph type="chart" sz="quarter" idx="14"/>
            <p:extLst>
              <p:ext uri="{D42A27DB-BD31-4B8C-83A1-F6EECF244321}">
                <p14:modId xmlns:p14="http://schemas.microsoft.com/office/powerpoint/2010/main" val="855558882"/>
              </p:ext>
            </p:extLst>
          </p:nvPr>
        </p:nvGraphicFramePr>
        <p:xfrm>
          <a:off x="831849" y="1236799"/>
          <a:ext cx="10932887" cy="4780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EC182180-B776-01CA-4ADE-9BB9546FD589}"/>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a:t>
            </a:fld>
            <a:endParaRPr lang="en-US" dirty="0"/>
          </a:p>
        </p:txBody>
      </p:sp>
    </p:spTree>
    <p:extLst>
      <p:ext uri="{BB962C8B-B14F-4D97-AF65-F5344CB8AC3E}">
        <p14:creationId xmlns:p14="http://schemas.microsoft.com/office/powerpoint/2010/main" val="1157526059"/>
      </p:ext>
    </p:extLst>
  </p:cSld>
  <p:clrMapOvr>
    <a:masterClrMapping/>
  </p:clrMapOvr>
  <mc:AlternateContent xmlns:mc="http://schemas.openxmlformats.org/markup-compatibility/2006" xmlns:p14="http://schemas.microsoft.com/office/powerpoint/2010/main">
    <mc:Choice Requires="p14">
      <p:transition spd="slow" p14:dur="2000" advTm="77588"/>
    </mc:Choice>
    <mc:Fallback xmlns="">
      <p:transition spd="slow" advTm="7758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F84F6-6878-935B-C098-B952D818D41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C0280E5-57F0-E13C-52A9-FB989AF4580C}"/>
              </a:ext>
            </a:extLst>
          </p:cNvPr>
          <p:cNvSpPr>
            <a:spLocks noGrp="1"/>
          </p:cNvSpPr>
          <p:nvPr>
            <p:ph type="title"/>
          </p:nvPr>
        </p:nvSpPr>
        <p:spPr>
          <a:xfrm>
            <a:off x="904374" y="3096770"/>
            <a:ext cx="6781800" cy="921778"/>
          </a:xfrm>
        </p:spPr>
        <p:txBody>
          <a:bodyPr/>
          <a:lstStyle/>
          <a:p>
            <a:r>
              <a:rPr lang="en-US" dirty="0"/>
              <a:t>Model of Care Element 4</a:t>
            </a:r>
          </a:p>
        </p:txBody>
      </p:sp>
      <p:sp>
        <p:nvSpPr>
          <p:cNvPr id="9" name="Content Placeholder 8">
            <a:extLst>
              <a:ext uri="{FF2B5EF4-FFF2-40B4-BE49-F238E27FC236}">
                <a16:creationId xmlns:a16="http://schemas.microsoft.com/office/drawing/2014/main" id="{EFAB43D1-B945-93B3-0AB6-7AE8155F3467}"/>
              </a:ext>
            </a:extLst>
          </p:cNvPr>
          <p:cNvSpPr>
            <a:spLocks noGrp="1"/>
          </p:cNvSpPr>
          <p:nvPr>
            <p:ph idx="1"/>
          </p:nvPr>
        </p:nvSpPr>
        <p:spPr>
          <a:xfrm>
            <a:off x="970548" y="4519814"/>
            <a:ext cx="6649452" cy="1343292"/>
          </a:xfrm>
        </p:spPr>
        <p:txBody>
          <a:bodyPr/>
          <a:lstStyle/>
          <a:p>
            <a:r>
              <a:rPr lang="en-US" dirty="0"/>
              <a:t>Quality Measurements and Performance Improvement</a:t>
            </a:r>
          </a:p>
        </p:txBody>
      </p:sp>
      <p:sp>
        <p:nvSpPr>
          <p:cNvPr id="4" name="Slide Number Placeholder 3">
            <a:extLst>
              <a:ext uri="{FF2B5EF4-FFF2-40B4-BE49-F238E27FC236}">
                <a16:creationId xmlns:a16="http://schemas.microsoft.com/office/drawing/2014/main" id="{2F88A120-DF1B-D90C-5263-A3B2F8D5FCB1}"/>
              </a:ext>
            </a:extLst>
          </p:cNvPr>
          <p:cNvSpPr>
            <a:spLocks noGrp="1"/>
          </p:cNvSpPr>
          <p:nvPr>
            <p:ph type="sldNum" sz="quarter" idx="12"/>
          </p:nvPr>
        </p:nvSpPr>
        <p:spPr/>
        <p:txBody>
          <a:bodyPr/>
          <a:lstStyle/>
          <a:p>
            <a:fld id="{393C9FAC-AC41-E147-86B9-CFEB97822033}" type="slidenum">
              <a:rPr lang="en-US" smtClean="0"/>
              <a:t>30</a:t>
            </a:fld>
            <a:endParaRPr lang="en-US" dirty="0"/>
          </a:p>
        </p:txBody>
      </p:sp>
    </p:spTree>
    <p:extLst>
      <p:ext uri="{BB962C8B-B14F-4D97-AF65-F5344CB8AC3E}">
        <p14:creationId xmlns:p14="http://schemas.microsoft.com/office/powerpoint/2010/main" val="2158453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Model of Care Element 4</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type="body" idx="13"/>
          </p:nvPr>
        </p:nvSpPr>
        <p:spPr>
          <a:xfrm>
            <a:off x="980304" y="1950534"/>
            <a:ext cx="4133117" cy="1633588"/>
          </a:xfrm>
        </p:spPr>
        <p:txBody>
          <a:bodyPr>
            <a:normAutofit/>
          </a:bodyPr>
          <a:lstStyle/>
          <a:p>
            <a:r>
              <a:rPr lang="en-US" sz="2000" dirty="0"/>
              <a:t>Continuous monitoring of process, performance, and quality outcomes with detailed reporting and improvement strategies.</a:t>
            </a:r>
          </a:p>
        </p:txBody>
      </p:sp>
      <p:sp>
        <p:nvSpPr>
          <p:cNvPr id="5" name="Text Placeholder 4">
            <a:extLst>
              <a:ext uri="{FF2B5EF4-FFF2-40B4-BE49-F238E27FC236}">
                <a16:creationId xmlns:a16="http://schemas.microsoft.com/office/drawing/2014/main" id="{A19E128F-8A57-255F-29B4-CE2BC3CEF654}"/>
              </a:ext>
            </a:extLst>
          </p:cNvPr>
          <p:cNvSpPr>
            <a:spLocks noGrp="1"/>
          </p:cNvSpPr>
          <p:nvPr>
            <p:ph type="body" sz="quarter" idx="14"/>
          </p:nvPr>
        </p:nvSpPr>
        <p:spPr>
          <a:xfrm>
            <a:off x="862014" y="1152525"/>
            <a:ext cx="8037058" cy="536575"/>
          </a:xfrm>
        </p:spPr>
        <p:txBody>
          <a:bodyPr/>
          <a:lstStyle/>
          <a:p>
            <a:r>
              <a:rPr lang="en-US" sz="2400" dirty="0"/>
              <a:t>Quality Measurements and Performance Improvement</a:t>
            </a:r>
          </a:p>
          <a:p>
            <a:endParaRPr lang="en-US" dirty="0"/>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4287588643"/>
              </p:ext>
            </p:extLst>
          </p:nvPr>
        </p:nvGraphicFramePr>
        <p:xfrm>
          <a:off x="5690507" y="1915514"/>
          <a:ext cx="6184662" cy="4363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a:extLst>
              <a:ext uri="{FF2B5EF4-FFF2-40B4-BE49-F238E27FC236}">
                <a16:creationId xmlns:a16="http://schemas.microsoft.com/office/drawing/2014/main" id="{06EEEC53-BC5A-060B-B45E-91FE6304BE67}"/>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31</a:t>
            </a:fld>
            <a:endParaRPr lang="en-US"/>
          </a:p>
        </p:txBody>
      </p:sp>
    </p:spTree>
    <p:extLst>
      <p:ext uri="{BB962C8B-B14F-4D97-AF65-F5344CB8AC3E}">
        <p14:creationId xmlns:p14="http://schemas.microsoft.com/office/powerpoint/2010/main" val="2496986059"/>
      </p:ext>
    </p:extLst>
  </p:cSld>
  <p:clrMapOvr>
    <a:masterClrMapping/>
  </p:clrMapOvr>
  <mc:AlternateContent xmlns:mc="http://schemas.openxmlformats.org/markup-compatibility/2006" xmlns:p14="http://schemas.microsoft.com/office/powerpoint/2010/main">
    <mc:Choice Requires="p14">
      <p:transition spd="slow" p14:dur="2000" advTm="15739"/>
    </mc:Choice>
    <mc:Fallback xmlns="">
      <p:transition spd="slow" advTm="1573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E364-6CAF-3A18-E190-D67FE3A1476B}"/>
              </a:ext>
            </a:extLst>
          </p:cNvPr>
          <p:cNvSpPr>
            <a:spLocks noGrp="1"/>
          </p:cNvSpPr>
          <p:nvPr>
            <p:ph type="title"/>
          </p:nvPr>
        </p:nvSpPr>
        <p:spPr>
          <a:xfrm>
            <a:off x="838200" y="243624"/>
            <a:ext cx="8787714" cy="682487"/>
          </a:xfrm>
        </p:spPr>
        <p:txBody>
          <a:bodyPr anchor="ctr">
            <a:normAutofit/>
          </a:bodyPr>
          <a:lstStyle/>
          <a:p>
            <a:r>
              <a:rPr lang="en-US" dirty="0"/>
              <a:t>Model of Care Element 4</a:t>
            </a:r>
          </a:p>
        </p:txBody>
      </p:sp>
      <p:sp>
        <p:nvSpPr>
          <p:cNvPr id="3" name="Content Placeholder 2">
            <a:extLst>
              <a:ext uri="{FF2B5EF4-FFF2-40B4-BE49-F238E27FC236}">
                <a16:creationId xmlns:a16="http://schemas.microsoft.com/office/drawing/2014/main" id="{0F2655B0-6F1E-2E7F-C65C-392ADEC8B383}"/>
              </a:ext>
            </a:extLst>
          </p:cNvPr>
          <p:cNvSpPr>
            <a:spLocks noGrp="1"/>
          </p:cNvSpPr>
          <p:nvPr>
            <p:ph type="body" idx="13"/>
          </p:nvPr>
        </p:nvSpPr>
        <p:spPr>
          <a:xfrm>
            <a:off x="943310" y="1766231"/>
            <a:ext cx="8764247" cy="4223509"/>
          </a:xfrm>
        </p:spPr>
        <p:txBody>
          <a:bodyPr vert="horz" lIns="91440" tIns="45720" rIns="91440" bIns="45720" rtlCol="0">
            <a:normAutofit lnSpcReduction="10000"/>
          </a:bodyPr>
          <a:lstStyle/>
          <a:p>
            <a:r>
              <a:rPr lang="en-US" sz="1800" b="1" dirty="0"/>
              <a:t>Purpose of Quality Measurement</a:t>
            </a:r>
            <a:endParaRPr lang="en-US" sz="1800" dirty="0"/>
          </a:p>
          <a:p>
            <a:pPr marL="742950" lvl="1" indent="-285750">
              <a:buClr>
                <a:schemeClr val="accent6">
                  <a:lumMod val="75000"/>
                </a:schemeClr>
              </a:buClr>
              <a:buSzPct val="80000"/>
              <a:buFont typeface="Arial"/>
              <a:buChar char="•"/>
            </a:pPr>
            <a:r>
              <a:rPr lang="en-US" sz="1400" dirty="0">
                <a:solidFill>
                  <a:schemeClr val="tx1"/>
                </a:solidFill>
                <a:latin typeface="Arial" panose="020B0604020202020204" pitchFamily="34" charset="0"/>
                <a:cs typeface="Arial" panose="020B0604020202020204" pitchFamily="34" charset="0"/>
              </a:rPr>
              <a:t>Evaluate effectiveness of the </a:t>
            </a:r>
            <a:r>
              <a:rPr lang="en-US" sz="1400" b="1" dirty="0">
                <a:solidFill>
                  <a:schemeClr val="tx1"/>
                </a:solidFill>
                <a:latin typeface="Arial" panose="020B0604020202020204" pitchFamily="34" charset="0"/>
                <a:cs typeface="Arial" panose="020B0604020202020204" pitchFamily="34" charset="0"/>
              </a:rPr>
              <a:t>C-SNP Model of Care</a:t>
            </a:r>
            <a:endParaRPr lang="en-US" sz="1400" dirty="0">
              <a:solidFill>
                <a:schemeClr val="tx1"/>
              </a:solidFill>
              <a:latin typeface="Arial" panose="020B0604020202020204" pitchFamily="34" charset="0"/>
              <a:cs typeface="Arial" panose="020B0604020202020204" pitchFamily="34" charset="0"/>
            </a:endParaRPr>
          </a:p>
          <a:p>
            <a:pPr marL="742950" lvl="1" indent="-285750">
              <a:buClr>
                <a:schemeClr val="accent6">
                  <a:lumMod val="75000"/>
                </a:schemeClr>
              </a:buClr>
              <a:buSzPct val="80000"/>
              <a:buFont typeface="Arial"/>
              <a:buChar char="•"/>
            </a:pPr>
            <a:r>
              <a:rPr lang="en-US" sz="1400" dirty="0">
                <a:solidFill>
                  <a:schemeClr val="tx1"/>
                </a:solidFill>
                <a:latin typeface="Arial" panose="020B0604020202020204" pitchFamily="34" charset="0"/>
                <a:cs typeface="Arial" panose="020B0604020202020204" pitchFamily="34" charset="0"/>
              </a:rPr>
              <a:t>Ensure services meet the needs of members with </a:t>
            </a:r>
            <a:r>
              <a:rPr lang="en-US" sz="1400" b="1" dirty="0">
                <a:solidFill>
                  <a:schemeClr val="tx1"/>
                </a:solidFill>
                <a:latin typeface="Arial" panose="020B0604020202020204" pitchFamily="34" charset="0"/>
                <a:cs typeface="Arial" panose="020B0604020202020204" pitchFamily="34" charset="0"/>
              </a:rPr>
              <a:t>severe and disabling chronic conditions</a:t>
            </a:r>
            <a:endParaRPr lang="en-US" sz="1400" dirty="0">
              <a:solidFill>
                <a:schemeClr val="tx1"/>
              </a:solidFill>
              <a:latin typeface="Arial" panose="020B0604020202020204" pitchFamily="34" charset="0"/>
              <a:cs typeface="Arial" panose="020B0604020202020204" pitchFamily="34" charset="0"/>
            </a:endParaRPr>
          </a:p>
          <a:p>
            <a:pPr marL="742950" lvl="1" indent="-285750">
              <a:buClr>
                <a:schemeClr val="accent6">
                  <a:lumMod val="75000"/>
                </a:schemeClr>
              </a:buClr>
              <a:buSzPct val="80000"/>
              <a:buFont typeface="Arial"/>
              <a:buChar char="•"/>
            </a:pPr>
            <a:r>
              <a:rPr lang="en-US" sz="1400" dirty="0">
                <a:solidFill>
                  <a:schemeClr val="tx1"/>
                </a:solidFill>
                <a:latin typeface="Arial" panose="020B0604020202020204" pitchFamily="34" charset="0"/>
                <a:cs typeface="Arial" panose="020B0604020202020204" pitchFamily="34" charset="0"/>
              </a:rPr>
              <a:t>Drive </a:t>
            </a:r>
            <a:r>
              <a:rPr lang="en-US" sz="1400" b="1" dirty="0">
                <a:solidFill>
                  <a:schemeClr val="tx1"/>
                </a:solidFill>
                <a:latin typeface="Arial" panose="020B0604020202020204" pitchFamily="34" charset="0"/>
                <a:cs typeface="Arial" panose="020B0604020202020204" pitchFamily="34" charset="0"/>
              </a:rPr>
              <a:t>continuous quality improvement (CQI)</a:t>
            </a:r>
            <a:endParaRPr lang="en-US" sz="1400" dirty="0">
              <a:solidFill>
                <a:schemeClr val="tx1"/>
              </a:solidFill>
              <a:latin typeface="Arial" panose="020B0604020202020204" pitchFamily="34" charset="0"/>
              <a:cs typeface="Arial" panose="020B0604020202020204" pitchFamily="34" charset="0"/>
            </a:endParaRPr>
          </a:p>
          <a:p>
            <a:r>
              <a:rPr lang="en-US" sz="1800" b="1" dirty="0"/>
              <a:t>Quality Measurement Framework</a:t>
            </a:r>
            <a:endParaRPr lang="en-US" sz="1800" dirty="0"/>
          </a:p>
          <a:p>
            <a:pPr marL="742950" lvl="1" indent="-285750">
              <a:buClr>
                <a:schemeClr val="accent6">
                  <a:lumMod val="75000"/>
                </a:schemeClr>
              </a:buClr>
              <a:buSzPct val="8000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Measures aligned with:</a:t>
            </a:r>
          </a:p>
          <a:p>
            <a:pPr marL="1177925" lvl="3" indent="-285750">
              <a:buClr>
                <a:schemeClr val="accent6">
                  <a:lumMod val="75000"/>
                </a:schemeClr>
              </a:buClr>
              <a:buSzPct val="8000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CMS Star Ratings               </a:t>
            </a:r>
          </a:p>
          <a:p>
            <a:pPr marL="1177925" lvl="3" indent="-285750">
              <a:buClr>
                <a:schemeClr val="accent6">
                  <a:lumMod val="75000"/>
                </a:schemeClr>
              </a:buClr>
              <a:buSzPct val="8000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HEDIS </a:t>
            </a:r>
          </a:p>
          <a:p>
            <a:pPr marL="1177925" lvl="3" indent="-285750">
              <a:buClr>
                <a:schemeClr val="accent6">
                  <a:lumMod val="75000"/>
                </a:schemeClr>
              </a:buClr>
              <a:buSzPct val="8000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CAHPS                                      </a:t>
            </a:r>
          </a:p>
          <a:p>
            <a:pPr marL="1177925" lvl="3" indent="-285750">
              <a:buClr>
                <a:schemeClr val="accent6">
                  <a:lumMod val="75000"/>
                </a:schemeClr>
              </a:buClr>
              <a:buSzPct val="8000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C-SNP-specific clinical outcomes    </a:t>
            </a:r>
          </a:p>
          <a:p>
            <a:pPr marL="742950" lvl="1" indent="-285750">
              <a:buClr>
                <a:schemeClr val="accent6">
                  <a:lumMod val="75000"/>
                </a:schemeClr>
              </a:buClr>
              <a:buSzPct val="8000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Use of structure, process, and outcome measures</a:t>
            </a:r>
          </a:p>
          <a:p>
            <a:r>
              <a:rPr lang="en-US" sz="1800" b="1" dirty="0"/>
              <a:t>Key Performance Domains</a:t>
            </a:r>
            <a:endParaRPr lang="en-US" sz="1800" dirty="0"/>
          </a:p>
          <a:p>
            <a:pPr marL="742950" lvl="1"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Clinical quality and health outcomes </a:t>
            </a:r>
          </a:p>
          <a:p>
            <a:pPr marL="742950" lvl="1"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C-SNP-specific clinical outcomes </a:t>
            </a:r>
          </a:p>
          <a:p>
            <a:pPr marL="742950" lvl="1"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Member experience and satisfaction </a:t>
            </a:r>
          </a:p>
          <a:p>
            <a:pPr marL="742950" lvl="1"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Access to care and service utilization</a:t>
            </a:r>
          </a:p>
          <a:p>
            <a:endParaRPr lang="en-US" sz="1300" dirty="0"/>
          </a:p>
        </p:txBody>
      </p:sp>
      <p:sp>
        <p:nvSpPr>
          <p:cNvPr id="13" name="Text Placeholder 5">
            <a:extLst>
              <a:ext uri="{FF2B5EF4-FFF2-40B4-BE49-F238E27FC236}">
                <a16:creationId xmlns:a16="http://schemas.microsoft.com/office/drawing/2014/main" id="{0F6CB48F-7769-51CA-3A70-CE55F685EB49}"/>
              </a:ext>
            </a:extLst>
          </p:cNvPr>
          <p:cNvSpPr>
            <a:spLocks noGrp="1"/>
          </p:cNvSpPr>
          <p:nvPr>
            <p:ph type="body" sz="quarter" idx="14"/>
          </p:nvPr>
        </p:nvSpPr>
        <p:spPr>
          <a:xfrm>
            <a:off x="862013" y="1152525"/>
            <a:ext cx="8764587" cy="536575"/>
          </a:xfrm>
        </p:spPr>
        <p:txBody>
          <a:bodyPr>
            <a:normAutofit/>
          </a:bodyPr>
          <a:lstStyle/>
          <a:p>
            <a:r>
              <a:rPr lang="en-US" sz="2400" dirty="0"/>
              <a:t>Quality Measurement Overview</a:t>
            </a:r>
          </a:p>
        </p:txBody>
      </p:sp>
      <p:sp>
        <p:nvSpPr>
          <p:cNvPr id="11" name="Slide Number Placeholder 3" hidden="1">
            <a:extLst>
              <a:ext uri="{FF2B5EF4-FFF2-40B4-BE49-F238E27FC236}">
                <a16:creationId xmlns:a16="http://schemas.microsoft.com/office/drawing/2014/main" id="{AB4BA424-63C1-C05B-B499-B059382E26AC}"/>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32</a:t>
            </a:fld>
            <a:endParaRPr lang="en-US"/>
          </a:p>
        </p:txBody>
      </p:sp>
      <p:sp>
        <p:nvSpPr>
          <p:cNvPr id="4" name="Slide Number Placeholder 3">
            <a:extLst>
              <a:ext uri="{FF2B5EF4-FFF2-40B4-BE49-F238E27FC236}">
                <a16:creationId xmlns:a16="http://schemas.microsoft.com/office/drawing/2014/main" id="{687216F5-89EC-B188-352F-61CC92C1C11C}"/>
              </a:ext>
            </a:extLst>
          </p:cNvPr>
          <p:cNvSpPr txBox="1">
            <a:spLocks/>
          </p:cNvSpPr>
          <p:nvPr/>
        </p:nvSpPr>
        <p:spPr>
          <a:xfrm>
            <a:off x="8705850" y="6468766"/>
            <a:ext cx="2743200" cy="206104"/>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93C9FAC-AC41-E147-86B9-CFEB97822033}" type="slidenum">
              <a:rPr lang="en-US" smtClean="0"/>
              <a:pPr>
                <a:spcAft>
                  <a:spcPts val="600"/>
                </a:spcAft>
              </a:pPr>
              <a:t>32</a:t>
            </a:fld>
            <a:endParaRPr lang="en-US"/>
          </a:p>
        </p:txBody>
      </p:sp>
    </p:spTree>
    <p:extLst>
      <p:ext uri="{BB962C8B-B14F-4D97-AF65-F5344CB8AC3E}">
        <p14:creationId xmlns:p14="http://schemas.microsoft.com/office/powerpoint/2010/main" val="108178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D642-B075-BB49-A2F8-25EE12227913}"/>
              </a:ext>
            </a:extLst>
          </p:cNvPr>
          <p:cNvSpPr>
            <a:spLocks noGrp="1"/>
          </p:cNvSpPr>
          <p:nvPr>
            <p:ph type="title"/>
          </p:nvPr>
        </p:nvSpPr>
        <p:spPr>
          <a:xfrm>
            <a:off x="838200" y="243624"/>
            <a:ext cx="8787714" cy="682487"/>
          </a:xfrm>
        </p:spPr>
        <p:txBody>
          <a:bodyPr vert="horz" lIns="91440" tIns="45720" rIns="91440" bIns="45720" rtlCol="0" anchor="ctr">
            <a:normAutofit/>
          </a:bodyPr>
          <a:lstStyle/>
          <a:p>
            <a:r>
              <a:rPr lang="en-US" b="1" i="0" kern="1200" dirty="0">
                <a:latin typeface="Arial" panose="020B0604020202020204" pitchFamily="34" charset="0"/>
                <a:ea typeface="+mj-ea"/>
                <a:cs typeface="Arial" panose="020B0604020202020204" pitchFamily="34" charset="0"/>
              </a:rPr>
              <a:t>Model of Care Element 4</a:t>
            </a:r>
          </a:p>
        </p:txBody>
      </p:sp>
      <p:sp>
        <p:nvSpPr>
          <p:cNvPr id="3" name="Content Placeholder 2">
            <a:extLst>
              <a:ext uri="{FF2B5EF4-FFF2-40B4-BE49-F238E27FC236}">
                <a16:creationId xmlns:a16="http://schemas.microsoft.com/office/drawing/2014/main" id="{A8111EA1-0DB5-6C49-95FA-8BBF0FE8C318}"/>
              </a:ext>
            </a:extLst>
          </p:cNvPr>
          <p:cNvSpPr>
            <a:spLocks noGrp="1"/>
          </p:cNvSpPr>
          <p:nvPr>
            <p:ph sz="half" idx="1"/>
          </p:nvPr>
        </p:nvSpPr>
        <p:spPr>
          <a:xfrm>
            <a:off x="838200" y="1825625"/>
            <a:ext cx="5181600" cy="4351338"/>
          </a:xfrm>
          <a:ln/>
        </p:spPr>
        <p:style>
          <a:lnRef idx="3">
            <a:schemeClr val="lt1"/>
          </a:lnRef>
          <a:fillRef idx="1">
            <a:schemeClr val="accent6"/>
          </a:fillRef>
          <a:effectRef idx="1">
            <a:schemeClr val="accent6"/>
          </a:effectRef>
          <a:fontRef idx="minor">
            <a:schemeClr val="lt1"/>
          </a:fontRef>
        </p:style>
        <p:txBody>
          <a:bodyPr vert="horz" lIns="91440" tIns="45720" rIns="91440" bIns="45720" rtlCol="0">
            <a:normAutofit/>
          </a:bodyPr>
          <a:lstStyle/>
          <a:p>
            <a:pPr marL="0" indent="0">
              <a:buNone/>
            </a:pPr>
            <a:r>
              <a:rPr lang="en-US" sz="2400" b="1" dirty="0">
                <a:latin typeface="Arial" panose="020B0604020202020204" pitchFamily="34" charset="0"/>
                <a:cs typeface="Arial" panose="020B0604020202020204" pitchFamily="34" charset="0"/>
              </a:rPr>
              <a:t>Process Measures</a:t>
            </a:r>
          </a:p>
          <a:p>
            <a:pPr marL="342900">
              <a:buClr>
                <a:schemeClr val="accent6">
                  <a:lumMod val="50000"/>
                </a:schemeClr>
              </a:buClr>
              <a:buSzPct val="80000"/>
            </a:pPr>
            <a:r>
              <a:rPr lang="en-US" sz="2000" dirty="0">
                <a:latin typeface="Arial" panose="020B0604020202020204" pitchFamily="34" charset="0"/>
                <a:cs typeface="Arial" panose="020B0604020202020204" pitchFamily="34" charset="0"/>
              </a:rPr>
              <a:t>HRA completion rate</a:t>
            </a:r>
          </a:p>
          <a:p>
            <a:pPr marL="342900">
              <a:buClr>
                <a:schemeClr val="accent6">
                  <a:lumMod val="50000"/>
                </a:schemeClr>
              </a:buClr>
              <a:buSzPct val="80000"/>
            </a:pPr>
            <a:r>
              <a:rPr lang="en-US" sz="2000" dirty="0">
                <a:latin typeface="Arial" panose="020B0604020202020204" pitchFamily="34" charset="0"/>
                <a:cs typeface="Arial" panose="020B0604020202020204" pitchFamily="34" charset="0"/>
              </a:rPr>
              <a:t>IDT meeting rates</a:t>
            </a:r>
          </a:p>
          <a:p>
            <a:pPr marL="342900">
              <a:buClr>
                <a:schemeClr val="accent6">
                  <a:lumMod val="50000"/>
                </a:schemeClr>
              </a:buClr>
              <a:buSzPct val="80000"/>
            </a:pPr>
            <a:r>
              <a:rPr lang="en-US" sz="2000" dirty="0">
                <a:latin typeface="Arial" panose="020B0604020202020204" pitchFamily="34" charset="0"/>
                <a:cs typeface="Arial" panose="020B0604020202020204" pitchFamily="34" charset="0"/>
              </a:rPr>
              <a:t>Percentage of members with ICPs</a:t>
            </a:r>
          </a:p>
          <a:p>
            <a:pPr marL="342900">
              <a:buClr>
                <a:schemeClr val="accent6">
                  <a:lumMod val="50000"/>
                </a:schemeClr>
              </a:buClr>
              <a:buSzPct val="80000"/>
            </a:pPr>
            <a:r>
              <a:rPr lang="en-US" sz="2000" dirty="0">
                <a:latin typeface="Arial" panose="020B0604020202020204" pitchFamily="34" charset="0"/>
                <a:cs typeface="Arial" panose="020B0604020202020204" pitchFamily="34" charset="0"/>
              </a:rPr>
              <a:t>Complaints about the plan</a:t>
            </a:r>
          </a:p>
          <a:p>
            <a:pPr marL="342900">
              <a:buClr>
                <a:schemeClr val="accent6">
                  <a:lumMod val="50000"/>
                </a:schemeClr>
              </a:buClr>
              <a:buSzPct val="80000"/>
            </a:pPr>
            <a:r>
              <a:rPr lang="en-US" sz="2000" dirty="0">
                <a:latin typeface="Arial" panose="020B0604020202020204" pitchFamily="34" charset="0"/>
                <a:cs typeface="Arial" panose="020B0604020202020204" pitchFamily="34" charset="0"/>
              </a:rPr>
              <a:t>Percentage of staff and providers that complete annual MOC training</a:t>
            </a:r>
          </a:p>
          <a:p>
            <a:pPr marL="342900">
              <a:buClr>
                <a:schemeClr val="accent6">
                  <a:lumMod val="50000"/>
                </a:schemeClr>
              </a:buClr>
              <a:buSzPct val="80000"/>
            </a:pPr>
            <a:r>
              <a:rPr lang="en-US" sz="2000" dirty="0">
                <a:latin typeface="Arial" panose="020B0604020202020204" pitchFamily="34" charset="0"/>
                <a:cs typeface="Arial" panose="020B0604020202020204" pitchFamily="34" charset="0"/>
              </a:rPr>
              <a:t>CAHPS survey results around getting needed care and care quickly</a:t>
            </a:r>
          </a:p>
          <a:p>
            <a:endParaRPr lang="en-US" sz="2400" dirty="0"/>
          </a:p>
          <a:p>
            <a:endParaRPr lang="en-US" sz="2400" dirty="0"/>
          </a:p>
        </p:txBody>
      </p:sp>
      <p:sp>
        <p:nvSpPr>
          <p:cNvPr id="5" name="Content Placeholder 2">
            <a:extLst>
              <a:ext uri="{FF2B5EF4-FFF2-40B4-BE49-F238E27FC236}">
                <a16:creationId xmlns:a16="http://schemas.microsoft.com/office/drawing/2014/main" id="{04372727-D80B-8D43-8F79-732A63B90B62}"/>
              </a:ext>
            </a:extLst>
          </p:cNvPr>
          <p:cNvSpPr txBox="1">
            <a:spLocks/>
          </p:cNvSpPr>
          <p:nvPr/>
        </p:nvSpPr>
        <p:spPr>
          <a:xfrm>
            <a:off x="6172200" y="1825625"/>
            <a:ext cx="5181600" cy="4351338"/>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SzPct val="80000"/>
              <a:buFont typeface="System Font Regular"/>
              <a:buNone/>
              <a:defRPr sz="2400" b="0" i="0" kern="1200" baseline="0">
                <a:solidFill>
                  <a:schemeClr val="tx1">
                    <a:lumMod val="65000"/>
                    <a:lumOff val="35000"/>
                  </a:schemeClr>
                </a:solidFill>
                <a:latin typeface="Calibri" panose="020F0502020204030204" pitchFamily="34" charset="0"/>
                <a:ea typeface="+mn-ea"/>
                <a:cs typeface="+mn-cs"/>
              </a:defRPr>
            </a:lvl1pPr>
            <a:lvl2pPr marL="293688" indent="-293688" algn="l" defTabSz="914400" rtl="0" eaLnBrk="1" latinLnBrk="0" hangingPunct="1">
              <a:lnSpc>
                <a:spcPct val="90000"/>
              </a:lnSpc>
              <a:spcBef>
                <a:spcPts val="1000"/>
              </a:spcBef>
              <a:buClr>
                <a:schemeClr val="accent2"/>
              </a:buClr>
              <a:buSzPct val="80000"/>
              <a:buFont typeface="Wingdings" pitchFamily="2" charset="2"/>
              <a:buChar char="v"/>
              <a:tabLst/>
              <a:defRPr sz="2000" kern="1200" baseline="0">
                <a:solidFill>
                  <a:schemeClr val="tx1">
                    <a:lumMod val="65000"/>
                    <a:lumOff val="35000"/>
                  </a:schemeClr>
                </a:solidFill>
                <a:latin typeface="+mn-lt"/>
                <a:ea typeface="+mn-ea"/>
                <a:cs typeface="+mn-cs"/>
              </a:defRPr>
            </a:lvl2pPr>
            <a:lvl3pPr marL="635000" indent="-200025" algn="l" defTabSz="914400" rtl="0" eaLnBrk="1" latinLnBrk="0" hangingPunct="1">
              <a:lnSpc>
                <a:spcPct val="90000"/>
              </a:lnSpc>
              <a:spcBef>
                <a:spcPts val="1000"/>
              </a:spcBef>
              <a:buClr>
                <a:schemeClr val="accent2"/>
              </a:buClr>
              <a:buSzPct val="80000"/>
              <a:buFont typeface="Arial" panose="020B0604020202020204" pitchFamily="34" charset="0"/>
              <a:buChar char="•"/>
              <a:tabLst/>
              <a:defRPr sz="2000" kern="1200" baseline="0">
                <a:solidFill>
                  <a:schemeClr val="tx1">
                    <a:lumMod val="65000"/>
                    <a:lumOff val="35000"/>
                  </a:schemeClr>
                </a:solidFill>
                <a:latin typeface="+mn-lt"/>
                <a:ea typeface="+mn-ea"/>
                <a:cs typeface="+mn-cs"/>
              </a:defRPr>
            </a:lvl3pPr>
            <a:lvl4pPr marL="915988" indent="-176213" algn="l" defTabSz="914400" rtl="0" eaLnBrk="1" latinLnBrk="0" hangingPunct="1">
              <a:lnSpc>
                <a:spcPct val="90000"/>
              </a:lnSpc>
              <a:spcBef>
                <a:spcPts val="1000"/>
              </a:spcBef>
              <a:buClr>
                <a:schemeClr val="accent2"/>
              </a:buClr>
              <a:buSzPct val="80000"/>
              <a:buFont typeface="System Font Regular"/>
              <a:buChar char="-"/>
              <a:tabLst/>
              <a:defRPr sz="2000" kern="120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1000"/>
              </a:spcBef>
              <a:buFontTx/>
              <a:buNone/>
              <a:defRPr sz="2000" kern="1200">
                <a:solidFill>
                  <a:schemeClr val="tx1">
                    <a:lumMod val="65000"/>
                    <a:lumOff val="35000"/>
                  </a:schemeClr>
                </a:solidFill>
                <a:latin typeface="+mn-lt"/>
                <a:ea typeface="+mn-ea"/>
                <a:cs typeface="+mn-cs"/>
              </a:defRPr>
            </a:lvl5pPr>
            <a:lvl6pPr marL="0" indent="0" algn="l" defTabSz="914400" rtl="0" eaLnBrk="1" latinLnBrk="0" hangingPunct="1">
              <a:lnSpc>
                <a:spcPct val="90000"/>
              </a:lnSpc>
              <a:spcBef>
                <a:spcPts val="1000"/>
              </a:spcBef>
              <a:buFontTx/>
              <a:buNone/>
              <a:defRPr sz="2000" b="1" kern="1200">
                <a:solidFill>
                  <a:schemeClr val="accent2"/>
                </a:solidFill>
                <a:latin typeface="+mn-lt"/>
                <a:ea typeface="+mn-ea"/>
                <a:cs typeface="+mn-cs"/>
              </a:defRPr>
            </a:lvl6pPr>
            <a:lvl7pPr marL="0" indent="0" algn="l" defTabSz="914400" rtl="0" eaLnBrk="1" latinLnBrk="0" hangingPunct="1">
              <a:lnSpc>
                <a:spcPct val="90000"/>
              </a:lnSpc>
              <a:spcBef>
                <a:spcPts val="1000"/>
              </a:spcBef>
              <a:buFontTx/>
              <a:buNone/>
              <a:defRPr sz="2400" b="1"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Outcome Measures</a:t>
            </a:r>
          </a:p>
          <a:p>
            <a:pPr marL="228600" indent="-2286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HEDIS scores for diabetes and hypertension measures</a:t>
            </a:r>
          </a:p>
          <a:p>
            <a:pPr marL="228600" indent="-2286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Medication adherence rates</a:t>
            </a:r>
          </a:p>
          <a:p>
            <a:pPr marL="228600" indent="-2286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Plan’s all-cause adjusted readmission rate</a:t>
            </a:r>
          </a:p>
          <a:p>
            <a:pPr marL="228600" indent="-2286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ED utilization rates</a:t>
            </a:r>
          </a:p>
          <a:p>
            <a:pPr marL="228600" indent="-2286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Generic medication dispensing rate</a:t>
            </a:r>
          </a:p>
          <a:p>
            <a:pPr marL="228600" indent="-2286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Percentage of members with an assigned PCP</a:t>
            </a:r>
          </a:p>
          <a:p>
            <a:pPr marL="228600" indent="-228600">
              <a:buFont typeface="Arial" panose="020B0604020202020204" pitchFamily="34" charset="0"/>
              <a:buChar char="•"/>
            </a:pPr>
            <a:endParaRPr lang="en-US" dirty="0">
              <a:solidFill>
                <a:schemeClr val="tx1"/>
              </a:solidFill>
              <a:latin typeface="+mn-lt"/>
            </a:endParaRPr>
          </a:p>
        </p:txBody>
      </p:sp>
      <p:sp>
        <p:nvSpPr>
          <p:cNvPr id="13" name="Slide Number Placeholder 5">
            <a:extLst>
              <a:ext uri="{FF2B5EF4-FFF2-40B4-BE49-F238E27FC236}">
                <a16:creationId xmlns:a16="http://schemas.microsoft.com/office/drawing/2014/main" id="{A486D462-50B1-A6CB-0250-8350A426D638}"/>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33</a:t>
            </a:fld>
            <a:endParaRPr lang="en-US"/>
          </a:p>
        </p:txBody>
      </p:sp>
      <p:sp>
        <p:nvSpPr>
          <p:cNvPr id="6" name="Text Placeholder 5">
            <a:extLst>
              <a:ext uri="{FF2B5EF4-FFF2-40B4-BE49-F238E27FC236}">
                <a16:creationId xmlns:a16="http://schemas.microsoft.com/office/drawing/2014/main" id="{3171A4AC-57FE-AF7B-C105-C989AF7B9961}"/>
              </a:ext>
            </a:extLst>
          </p:cNvPr>
          <p:cNvSpPr>
            <a:spLocks noGrp="1"/>
          </p:cNvSpPr>
          <p:nvPr>
            <p:ph type="body" sz="quarter" idx="14"/>
          </p:nvPr>
        </p:nvSpPr>
        <p:spPr>
          <a:xfrm>
            <a:off x="862013" y="1152525"/>
            <a:ext cx="8764587" cy="536575"/>
          </a:xfrm>
        </p:spPr>
        <p:txBody>
          <a:bodyPr vert="horz" lIns="91440" tIns="45720" rIns="91440" bIns="45720" rtlCol="0">
            <a:normAutofit/>
          </a:bodyPr>
          <a:lstStyle/>
          <a:p>
            <a:r>
              <a:rPr lang="en-US" b="1" i="0" kern="1200" dirty="0">
                <a:latin typeface="Arial" panose="020B0604020202020204" pitchFamily="34" charset="0"/>
                <a:ea typeface="+mn-ea"/>
                <a:cs typeface="Arial" panose="020B0604020202020204" pitchFamily="34" charset="0"/>
              </a:rPr>
              <a:t>Measurable Goal Examples</a:t>
            </a:r>
          </a:p>
        </p:txBody>
      </p:sp>
    </p:spTree>
    <p:extLst>
      <p:ext uri="{BB962C8B-B14F-4D97-AF65-F5344CB8AC3E}">
        <p14:creationId xmlns:p14="http://schemas.microsoft.com/office/powerpoint/2010/main" val="945787948"/>
      </p:ext>
    </p:extLst>
  </p:cSld>
  <p:clrMapOvr>
    <a:masterClrMapping/>
  </p:clrMapOvr>
  <mc:AlternateContent xmlns:mc="http://schemas.openxmlformats.org/markup-compatibility/2006" xmlns:p14="http://schemas.microsoft.com/office/powerpoint/2010/main">
    <mc:Choice Requires="p14">
      <p:transition spd="slow" p14:dur="2000" advTm="25931"/>
    </mc:Choice>
    <mc:Fallback xmlns="">
      <p:transition spd="slow" advTm="2593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702291" y="1277842"/>
            <a:ext cx="10192201" cy="898449"/>
          </a:xfrm>
          <a:prstGeom prst="rect">
            <a:avLst/>
          </a:prstGeom>
        </p:spPr>
        <p:txBody>
          <a:bodyPr>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sz="2400" b="1" dirty="0">
                <a:latin typeface="Arial" panose="020B0604020202020204" pitchFamily="34" charset="0"/>
                <a:cs typeface="Arial" panose="020B0604020202020204" pitchFamily="34" charset="0"/>
              </a:rPr>
              <a:t>If you have questions or concerns about this training, please contact HealthTeam Advantage.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B8CD14BE-2250-7140-9F8B-F26D9511ADE0}"/>
              </a:ext>
            </a:extLst>
          </p:cNvPr>
          <p:cNvSpPr txBox="1"/>
          <p:nvPr/>
        </p:nvSpPr>
        <p:spPr>
          <a:xfrm>
            <a:off x="1371762" y="2176291"/>
            <a:ext cx="5862632" cy="3908762"/>
          </a:xfrm>
          <a:prstGeom prst="rect">
            <a:avLst/>
          </a:prstGeom>
          <a:noFill/>
        </p:spPr>
        <p:txBody>
          <a:bodyPr wrap="square" rtlCol="0">
            <a:spAutoFit/>
          </a:bodyPr>
          <a:lstStyle/>
          <a:p>
            <a:pPr>
              <a:lnSpc>
                <a:spcPct val="90000"/>
              </a:lnSpc>
              <a:spcAft>
                <a:spcPts val="600"/>
              </a:spcAft>
            </a:pPr>
            <a:r>
              <a:rPr lang="en-US" sz="2000" b="1" dirty="0">
                <a:latin typeface="Arial" panose="020B0604020202020204" pitchFamily="34" charset="0"/>
                <a:cs typeface="Arial" panose="020B0604020202020204" pitchFamily="34" charset="0"/>
              </a:rPr>
              <a:t>Ravinder Chawla, MD, MBA  </a:t>
            </a:r>
          </a:p>
          <a:p>
            <a:pPr>
              <a:lnSpc>
                <a:spcPct val="90000"/>
              </a:lnSpc>
              <a:spcAft>
                <a:spcPts val="600"/>
              </a:spcAft>
            </a:pPr>
            <a:r>
              <a:rPr lang="en-US" sz="2000" dirty="0">
                <a:latin typeface="Arial" panose="020B0604020202020204" pitchFamily="34" charset="0"/>
                <a:cs typeface="Arial" panose="020B0604020202020204" pitchFamily="34" charset="0"/>
                <a:hlinkClick r:id="rId3"/>
              </a:rPr>
              <a:t>rchawla@htanc.com</a:t>
            </a:r>
            <a:endParaRPr lang="en-US" sz="2000" dirty="0">
              <a:latin typeface="Arial" panose="020B0604020202020204" pitchFamily="34" charset="0"/>
              <a:cs typeface="Arial" panose="020B0604020202020204" pitchFamily="34" charset="0"/>
            </a:endParaRPr>
          </a:p>
          <a:p>
            <a:pPr>
              <a:lnSpc>
                <a:spcPct val="90000"/>
              </a:lnSpc>
              <a:spcAft>
                <a:spcPts val="600"/>
              </a:spcAft>
            </a:pPr>
            <a:r>
              <a:rPr lang="en-US" sz="2000" i="1" dirty="0">
                <a:latin typeface="Arial" panose="020B0604020202020204" pitchFamily="34" charset="0"/>
                <a:cs typeface="Arial" panose="020B0604020202020204" pitchFamily="34" charset="0"/>
              </a:rPr>
              <a:t>Chief Medical Officer </a:t>
            </a:r>
          </a:p>
          <a:p>
            <a:pPr>
              <a:lnSpc>
                <a:spcPct val="90000"/>
              </a:lnSpc>
              <a:spcAft>
                <a:spcPts val="600"/>
              </a:spcAft>
            </a:pPr>
            <a:endParaRPr lang="en-US" sz="2000" i="1" dirty="0">
              <a:latin typeface="Arial" panose="020B0604020202020204" pitchFamily="34" charset="0"/>
              <a:cs typeface="Arial" panose="020B0604020202020204" pitchFamily="34" charset="0"/>
            </a:endParaRPr>
          </a:p>
          <a:p>
            <a:pPr>
              <a:lnSpc>
                <a:spcPct val="90000"/>
              </a:lnSpc>
              <a:spcAft>
                <a:spcPts val="600"/>
              </a:spcAft>
            </a:pPr>
            <a:r>
              <a:rPr lang="en-US" sz="2000" b="1" dirty="0">
                <a:latin typeface="Arial" panose="020B0604020202020204" pitchFamily="34" charset="0"/>
                <a:cs typeface="Arial" panose="020B0604020202020204" pitchFamily="34" charset="0"/>
              </a:rPr>
              <a:t>Stephen Evans, MD</a:t>
            </a:r>
          </a:p>
          <a:p>
            <a:pPr>
              <a:lnSpc>
                <a:spcPct val="90000"/>
              </a:lnSpc>
              <a:spcAft>
                <a:spcPts val="600"/>
              </a:spcAft>
            </a:pPr>
            <a:r>
              <a:rPr lang="en-US" sz="2000" dirty="0">
                <a:latin typeface="Arial" panose="020B0604020202020204" pitchFamily="34" charset="0"/>
                <a:cs typeface="Arial" panose="020B0604020202020204" pitchFamily="34" charset="0"/>
                <a:hlinkClick r:id="rId4"/>
              </a:rPr>
              <a:t>sevans@htanc.com</a:t>
            </a:r>
            <a:endParaRPr lang="en-US" sz="2000" dirty="0">
              <a:latin typeface="Arial" panose="020B0604020202020204" pitchFamily="34" charset="0"/>
              <a:cs typeface="Arial" panose="020B0604020202020204" pitchFamily="34" charset="0"/>
            </a:endParaRPr>
          </a:p>
          <a:p>
            <a:pPr>
              <a:lnSpc>
                <a:spcPct val="90000"/>
              </a:lnSpc>
              <a:spcAft>
                <a:spcPts val="600"/>
              </a:spcAft>
            </a:pPr>
            <a:r>
              <a:rPr lang="en-US" sz="2000" i="1" dirty="0">
                <a:latin typeface="Arial" panose="020B0604020202020204" pitchFamily="34" charset="0"/>
                <a:cs typeface="Arial" panose="020B0604020202020204" pitchFamily="34" charset="0"/>
              </a:rPr>
              <a:t>Medical Director</a:t>
            </a:r>
          </a:p>
          <a:p>
            <a:pPr>
              <a:lnSpc>
                <a:spcPct val="90000"/>
              </a:lnSpc>
              <a:spcAft>
                <a:spcPts val="600"/>
              </a:spcAft>
            </a:pPr>
            <a:endParaRPr lang="en-US" sz="2000" i="1" dirty="0">
              <a:latin typeface="Arial" panose="020B0604020202020204" pitchFamily="34" charset="0"/>
              <a:cs typeface="Arial" panose="020B0604020202020204" pitchFamily="34" charset="0"/>
            </a:endParaRPr>
          </a:p>
          <a:p>
            <a:pPr>
              <a:lnSpc>
                <a:spcPct val="90000"/>
              </a:lnSpc>
              <a:spcAft>
                <a:spcPts val="600"/>
              </a:spcAft>
            </a:pPr>
            <a:r>
              <a:rPr lang="en-US" sz="2000" b="1" dirty="0">
                <a:latin typeface="Arial" panose="020B0604020202020204" pitchFamily="34" charset="0"/>
                <a:cs typeface="Arial" panose="020B0604020202020204" pitchFamily="34" charset="0"/>
              </a:rPr>
              <a:t>Your Provider Concierge </a:t>
            </a:r>
            <a:r>
              <a:rPr lang="en-US" sz="2000" dirty="0">
                <a:latin typeface="Arial" panose="020B0604020202020204" pitchFamily="34" charset="0"/>
                <a:cs typeface="Arial" panose="020B0604020202020204" pitchFamily="34" charset="0"/>
                <a:hlinkClick r:id="rId5"/>
              </a:rPr>
              <a:t>ProviderConcierge@htanc.com</a:t>
            </a:r>
            <a:r>
              <a:rPr lang="en-US" sz="2000" dirty="0">
                <a:latin typeface="Arial" panose="020B0604020202020204" pitchFamily="34" charset="0"/>
                <a:cs typeface="Arial" panose="020B0604020202020204" pitchFamily="34" charset="0"/>
              </a:rPr>
              <a:t> </a:t>
            </a:r>
          </a:p>
          <a:p>
            <a:pPr>
              <a:lnSpc>
                <a:spcPct val="90000"/>
              </a:lnSpc>
              <a:spcAft>
                <a:spcPts val="600"/>
              </a:spcAft>
            </a:pPr>
            <a:r>
              <a:rPr lang="en-US" sz="2000" dirty="0">
                <a:latin typeface="Arial" panose="020B0604020202020204" pitchFamily="34" charset="0"/>
                <a:cs typeface="Arial" panose="020B0604020202020204" pitchFamily="34" charset="0"/>
              </a:rPr>
              <a:t>844-806-8217, </a:t>
            </a:r>
            <a:r>
              <a:rPr lang="en-US" sz="2000">
                <a:latin typeface="Arial" panose="020B0604020202020204" pitchFamily="34" charset="0"/>
                <a:cs typeface="Arial" panose="020B0604020202020204" pitchFamily="34" charset="0"/>
              </a:rPr>
              <a:t>Option 5</a:t>
            </a:r>
            <a:endParaRPr lang="en-US" sz="20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08B9AB9-BEC7-8864-A9D7-58D22B4124C4}"/>
              </a:ext>
            </a:extLst>
          </p:cNvPr>
          <p:cNvSpPr>
            <a:spLocks noGrp="1"/>
          </p:cNvSpPr>
          <p:nvPr>
            <p:ph type="title"/>
          </p:nvPr>
        </p:nvSpPr>
        <p:spPr/>
        <p:txBody>
          <a:bodyPr/>
          <a:lstStyle/>
          <a:p>
            <a:r>
              <a:rPr lang="en-US" dirty="0"/>
              <a:t>We’re Here for You!</a:t>
            </a:r>
          </a:p>
        </p:txBody>
      </p:sp>
      <p:sp>
        <p:nvSpPr>
          <p:cNvPr id="3" name="Slide Number Placeholder 3">
            <a:extLst>
              <a:ext uri="{FF2B5EF4-FFF2-40B4-BE49-F238E27FC236}">
                <a16:creationId xmlns:a16="http://schemas.microsoft.com/office/drawing/2014/main" id="{8614F7F8-FF5E-2B0D-DA0B-C984460E11F7}"/>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34</a:t>
            </a:fld>
            <a:endParaRPr lang="en-US"/>
          </a:p>
        </p:txBody>
      </p:sp>
    </p:spTree>
    <p:extLst>
      <p:ext uri="{BB962C8B-B14F-4D97-AF65-F5344CB8AC3E}">
        <p14:creationId xmlns:p14="http://schemas.microsoft.com/office/powerpoint/2010/main" val="965721953"/>
      </p:ext>
    </p:extLst>
  </p:cSld>
  <p:clrMapOvr>
    <a:masterClrMapping/>
  </p:clrMapOvr>
  <mc:AlternateContent xmlns:mc="http://schemas.openxmlformats.org/markup-compatibility/2006" xmlns:p14="http://schemas.microsoft.com/office/powerpoint/2010/main">
    <mc:Choice Requires="p14">
      <p:transition spd="slow" p14:dur="2000" advTm="12823"/>
    </mc:Choice>
    <mc:Fallback xmlns="">
      <p:transition spd="slow" advTm="1282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8BED34-A1FA-DB44-AA6C-AC16E753C9E4}"/>
              </a:ext>
            </a:extLst>
          </p:cNvPr>
          <p:cNvSpPr txBox="1">
            <a:spLocks/>
          </p:cNvSpPr>
          <p:nvPr/>
        </p:nvSpPr>
        <p:spPr>
          <a:xfrm>
            <a:off x="-120316" y="911390"/>
            <a:ext cx="12191999" cy="131012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007396"/>
                </a:solidFill>
                <a:latin typeface="Helvetica" panose="020B0604020202020204" pitchFamily="34" charset="0"/>
                <a:ea typeface="+mj-ea"/>
                <a:cs typeface="+mj-cs"/>
              </a:defRPr>
            </a:lvl1pPr>
          </a:lstStyle>
          <a:p>
            <a:endParaRPr lang="en-US" sz="4400" b="1" dirty="0">
              <a:latin typeface="+mn-lt"/>
            </a:endParaRPr>
          </a:p>
        </p:txBody>
      </p:sp>
      <p:sp>
        <p:nvSpPr>
          <p:cNvPr id="5" name="Rounded Rectangle 4">
            <a:extLst>
              <a:ext uri="{FF2B5EF4-FFF2-40B4-BE49-F238E27FC236}">
                <a16:creationId xmlns:a16="http://schemas.microsoft.com/office/drawing/2014/main" id="{FDA96475-6996-6249-B0A0-5F6C7FD2B76A}"/>
              </a:ext>
            </a:extLst>
          </p:cNvPr>
          <p:cNvSpPr/>
          <p:nvPr/>
        </p:nvSpPr>
        <p:spPr>
          <a:xfrm>
            <a:off x="7968343" y="4438449"/>
            <a:ext cx="3469822" cy="1560894"/>
          </a:xfrm>
          <a:prstGeom prst="roundRect">
            <a:avLst/>
          </a:prstGeom>
          <a:solidFill>
            <a:srgbClr val="00769E"/>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dirty="0">
                <a:solidFill>
                  <a:schemeClr val="bg1"/>
                </a:solidFill>
                <a:hlinkClick r:id="rId3">
                  <a:extLst>
                    <a:ext uri="{A12FA001-AC4F-418D-AE19-62706E023703}">
                      <ahyp:hlinkClr xmlns:ahyp="http://schemas.microsoft.com/office/drawing/2018/hyperlinkcolor" val="tx"/>
                    </a:ext>
                  </a:extLst>
                </a:hlinkClick>
              </a:rPr>
              <a:t>CLICK HERE for Provider Attestation Form</a:t>
            </a:r>
            <a:endParaRPr lang="en-US" sz="3200" b="1" dirty="0">
              <a:solidFill>
                <a:schemeClr val="bg1"/>
              </a:solidFill>
            </a:endParaRPr>
          </a:p>
        </p:txBody>
      </p:sp>
      <p:sp>
        <p:nvSpPr>
          <p:cNvPr id="9" name="Title 8">
            <a:extLst>
              <a:ext uri="{FF2B5EF4-FFF2-40B4-BE49-F238E27FC236}">
                <a16:creationId xmlns:a16="http://schemas.microsoft.com/office/drawing/2014/main" id="{0503FF00-433B-AEDE-CE61-E07E28E7A697}"/>
              </a:ext>
            </a:extLst>
          </p:cNvPr>
          <p:cNvSpPr>
            <a:spLocks noGrp="1"/>
          </p:cNvSpPr>
          <p:nvPr>
            <p:ph type="title"/>
          </p:nvPr>
        </p:nvSpPr>
        <p:spPr/>
        <p:txBody>
          <a:bodyPr>
            <a:normAutofit fontScale="90000"/>
          </a:bodyPr>
          <a:lstStyle/>
          <a:p>
            <a:r>
              <a:rPr lang="en-US" dirty="0"/>
              <a:t>Attestation</a:t>
            </a:r>
            <a:br>
              <a:rPr lang="en-US" dirty="0"/>
            </a:br>
            <a:br>
              <a:rPr lang="en-US" dirty="0"/>
            </a:br>
            <a:r>
              <a:rPr lang="en-US" sz="3100" dirty="0"/>
              <a:t>Thank you for completing our Special Needs Model of </a:t>
            </a:r>
            <a:r>
              <a:rPr lang="en-US" sz="3100"/>
              <a:t>Care Training</a:t>
            </a:r>
            <a:r>
              <a:rPr lang="en-US" sz="3100" dirty="0"/>
              <a:t>.</a:t>
            </a:r>
            <a:br>
              <a:rPr lang="en-US" sz="3100" dirty="0"/>
            </a:br>
            <a:br>
              <a:rPr lang="en-US" sz="3100" dirty="0"/>
            </a:br>
            <a:endParaRPr lang="en-US" sz="3100" dirty="0"/>
          </a:p>
        </p:txBody>
      </p:sp>
      <p:sp>
        <p:nvSpPr>
          <p:cNvPr id="2" name="TextBox 1">
            <a:extLst>
              <a:ext uri="{FF2B5EF4-FFF2-40B4-BE49-F238E27FC236}">
                <a16:creationId xmlns:a16="http://schemas.microsoft.com/office/drawing/2014/main" id="{E64A57F4-03DD-BE7D-A9F3-BDD4A150B08C}"/>
              </a:ext>
            </a:extLst>
          </p:cNvPr>
          <p:cNvSpPr txBox="1"/>
          <p:nvPr/>
        </p:nvSpPr>
        <p:spPr>
          <a:xfrm>
            <a:off x="863722" y="4816929"/>
            <a:ext cx="6384471"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To acknowledge your completion of this training, you must complete and submit the attestation form.</a:t>
            </a:r>
          </a:p>
        </p:txBody>
      </p:sp>
      <p:sp>
        <p:nvSpPr>
          <p:cNvPr id="3" name="TextBox 2">
            <a:extLst>
              <a:ext uri="{FF2B5EF4-FFF2-40B4-BE49-F238E27FC236}">
                <a16:creationId xmlns:a16="http://schemas.microsoft.com/office/drawing/2014/main" id="{428FE7AB-B132-DCE1-B786-6FB8D8ECDC3F}"/>
              </a:ext>
            </a:extLst>
          </p:cNvPr>
          <p:cNvSpPr txBox="1"/>
          <p:nvPr/>
        </p:nvSpPr>
        <p:spPr>
          <a:xfrm>
            <a:off x="9837965" y="6311045"/>
            <a:ext cx="1899217" cy="276999"/>
          </a:xfrm>
          <a:prstGeom prst="rect">
            <a:avLst/>
          </a:prstGeom>
          <a:noFill/>
        </p:spPr>
        <p:txBody>
          <a:bodyPr wrap="square" lIns="91440" tIns="45720" rIns="91440" bIns="45720" rtlCol="0" anchor="t">
            <a:spAutoFit/>
          </a:bodyPr>
          <a:lstStyle/>
          <a:p>
            <a:r>
              <a:rPr lang="en-US" sz="1200">
                <a:solidFill>
                  <a:srgbClr val="222222"/>
                </a:solidFill>
                <a:latin typeface="Aptos"/>
                <a:cs typeface="Arial"/>
              </a:rPr>
              <a:t>H</a:t>
            </a:r>
            <a:r>
              <a:rPr lang="en-US" sz="1200">
                <a:solidFill>
                  <a:schemeClr val="bg1"/>
                </a:solidFill>
                <a:latin typeface="Arial"/>
                <a:cs typeface="Arial"/>
              </a:rPr>
              <a:t>2624_26020_C</a:t>
            </a:r>
            <a:endParaRPr lang="en-US" sz="1200">
              <a:solidFill>
                <a:schemeClr val="bg1"/>
              </a:solidFill>
              <a:latin typeface="Arial"/>
              <a:ea typeface="Calibri"/>
              <a:cs typeface="Arial"/>
            </a:endParaRPr>
          </a:p>
        </p:txBody>
      </p:sp>
    </p:spTree>
    <p:extLst>
      <p:ext uri="{BB962C8B-B14F-4D97-AF65-F5344CB8AC3E}">
        <p14:creationId xmlns:p14="http://schemas.microsoft.com/office/powerpoint/2010/main" val="3748572172"/>
      </p:ext>
    </p:extLst>
  </p:cSld>
  <p:clrMapOvr>
    <a:masterClrMapping/>
  </p:clrMapOvr>
  <mc:AlternateContent xmlns:mc="http://schemas.openxmlformats.org/markup-compatibility/2006" xmlns:p14="http://schemas.microsoft.com/office/powerpoint/2010/main">
    <mc:Choice Requires="p14">
      <p:transition spd="slow" p14:dur="2000" advTm="14562"/>
    </mc:Choice>
    <mc:Fallback xmlns="">
      <p:transition spd="slow" advTm="1456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5F3C-B279-3B49-928A-804EB2012CCA}"/>
              </a:ext>
            </a:extLst>
          </p:cNvPr>
          <p:cNvSpPr>
            <a:spLocks noGrp="1"/>
          </p:cNvSpPr>
          <p:nvPr>
            <p:ph type="title"/>
          </p:nvPr>
        </p:nvSpPr>
        <p:spPr/>
        <p:txBody>
          <a:bodyPr>
            <a:noAutofit/>
          </a:bodyPr>
          <a:lstStyle/>
          <a:p>
            <a:r>
              <a:rPr lang="en-US" sz="3200" dirty="0">
                <a:cs typeface="arial"/>
              </a:rPr>
              <a:t>What is a Chronic Special Needs Plan?</a:t>
            </a:r>
            <a:endParaRPr lang="en-US" sz="3200" dirty="0"/>
          </a:p>
        </p:txBody>
      </p:sp>
      <p:sp>
        <p:nvSpPr>
          <p:cNvPr id="4" name="Text Placeholder 3">
            <a:extLst>
              <a:ext uri="{FF2B5EF4-FFF2-40B4-BE49-F238E27FC236}">
                <a16:creationId xmlns:a16="http://schemas.microsoft.com/office/drawing/2014/main" id="{A485078F-C9A5-EF49-97B5-5CC4AC84150E}"/>
              </a:ext>
            </a:extLst>
          </p:cNvPr>
          <p:cNvSpPr>
            <a:spLocks noGrp="1"/>
          </p:cNvSpPr>
          <p:nvPr>
            <p:ph type="body" sz="half" idx="4294967295"/>
          </p:nvPr>
        </p:nvSpPr>
        <p:spPr>
          <a:xfrm>
            <a:off x="908050" y="1251177"/>
            <a:ext cx="6083300" cy="4791075"/>
          </a:xfrm>
        </p:spPr>
        <p:txBody>
          <a:bodyPr>
            <a:noAutofit/>
          </a:bodyPr>
          <a:lstStyle/>
          <a:p>
            <a:pPr marL="285750" indent="-285750">
              <a:buClr>
                <a:schemeClr val="accent2"/>
              </a:buClr>
              <a:buSzPct val="80000"/>
              <a:buFont typeface="Wingdings" pitchFamily="2" charset="2"/>
              <a:buChar char="v"/>
            </a:pPr>
            <a:r>
              <a:rPr lang="en-US" sz="2000" b="0" i="0" u="none" strike="noStrike" dirty="0">
                <a:effectLst/>
                <a:latin typeface="Arial" panose="020B0604020202020204" pitchFamily="34" charset="0"/>
                <a:cs typeface="Arial" panose="020B0604020202020204" pitchFamily="34" charset="0"/>
              </a:rPr>
              <a:t>A Chronic Condition Special Needs Plan (C-SNP) is a type of Medicare Advantage (MA) plan that </a:t>
            </a:r>
            <a:r>
              <a:rPr lang="en-US" sz="2000" b="0" dirty="0">
                <a:latin typeface="Arial" panose="020B0604020202020204" pitchFamily="34" charset="0"/>
                <a:cs typeface="Arial" panose="020B0604020202020204" pitchFamily="34" charset="0"/>
              </a:rPr>
              <a:t>provides extra support for people with chronic or disabling conditions.</a:t>
            </a:r>
          </a:p>
          <a:p>
            <a:pPr marL="285750" indent="-285750">
              <a:buClr>
                <a:schemeClr val="accent2"/>
              </a:buClr>
              <a:buSzPct val="80000"/>
              <a:buFont typeface="Wingdings" pitchFamily="2" charset="2"/>
              <a:buChar char="v"/>
            </a:pPr>
            <a:r>
              <a:rPr lang="en-US" sz="2000" b="0" dirty="0">
                <a:latin typeface="Arial" panose="020B0604020202020204" pitchFamily="34" charset="0"/>
                <a:cs typeface="Arial" panose="020B0604020202020204" pitchFamily="34" charset="0"/>
              </a:rPr>
              <a:t>Congress created Special Needs Plans (SNPs) as a new Medicare Advantage (MA) plan type in 2003.</a:t>
            </a:r>
          </a:p>
          <a:p>
            <a:pPr marL="285750" indent="-285750">
              <a:buClr>
                <a:schemeClr val="accent2"/>
              </a:buClr>
              <a:buSzPct val="80000"/>
              <a:buFont typeface="Wingdings" pitchFamily="2" charset="2"/>
              <a:buChar char="v"/>
            </a:pPr>
            <a:r>
              <a:rPr lang="en-US" sz="2000" b="0" dirty="0">
                <a:latin typeface="Arial" panose="020B0604020202020204" pitchFamily="34" charset="0"/>
                <a:cs typeface="Arial" panose="020B0604020202020204" pitchFamily="34" charset="0"/>
              </a:rPr>
              <a:t>The Center for Medicare &amp; Medicaid Services (CMS) approves three types of SNPs: </a:t>
            </a:r>
          </a:p>
          <a:p>
            <a:pPr lvl="1">
              <a:buSzPct val="100000"/>
            </a:pPr>
            <a:r>
              <a:rPr lang="en-US" sz="1800" b="1" dirty="0">
                <a:solidFill>
                  <a:schemeClr val="accent2"/>
                </a:solidFill>
                <a:latin typeface="Arial" panose="020B0604020202020204" pitchFamily="34" charset="0"/>
                <a:cs typeface="Arial" panose="020B0604020202020204" pitchFamily="34" charset="0"/>
              </a:rPr>
              <a:t>Dual-eligible SNPs: </a:t>
            </a:r>
            <a:r>
              <a:rPr lang="en-US" sz="1800" dirty="0">
                <a:latin typeface="Arial" panose="020B0604020202020204" pitchFamily="34" charset="0"/>
                <a:cs typeface="Arial" panose="020B0604020202020204" pitchFamily="34" charset="0"/>
              </a:rPr>
              <a:t>enroll only beneficiaries dually entitled to Medicare and Medicaid</a:t>
            </a:r>
          </a:p>
          <a:p>
            <a:pPr lvl="1">
              <a:buSzPct val="100000"/>
            </a:pPr>
            <a:r>
              <a:rPr lang="en-US" sz="1800" b="1" dirty="0">
                <a:solidFill>
                  <a:schemeClr val="accent2"/>
                </a:solidFill>
                <a:latin typeface="Arial" panose="020B0604020202020204" pitchFamily="34" charset="0"/>
                <a:cs typeface="Arial" panose="020B0604020202020204" pitchFamily="34" charset="0"/>
              </a:rPr>
              <a:t>Chronic SNPs: </a:t>
            </a:r>
            <a:r>
              <a:rPr lang="en-US" sz="1800" dirty="0">
                <a:latin typeface="Arial" panose="020B0604020202020204" pitchFamily="34" charset="0"/>
                <a:cs typeface="Arial" panose="020B0604020202020204" pitchFamily="34" charset="0"/>
              </a:rPr>
              <a:t>enroll only beneficiaries who have certain chronic or disabling conditions</a:t>
            </a:r>
          </a:p>
          <a:p>
            <a:pPr lvl="1">
              <a:buSzPct val="100000"/>
            </a:pPr>
            <a:r>
              <a:rPr lang="en-US" sz="1800" b="1" dirty="0">
                <a:solidFill>
                  <a:schemeClr val="accent2"/>
                </a:solidFill>
                <a:latin typeface="Arial" panose="020B0604020202020204" pitchFamily="34" charset="0"/>
                <a:cs typeface="Arial" panose="020B0604020202020204" pitchFamily="34" charset="0"/>
              </a:rPr>
              <a:t>Institutional SNPs: </a:t>
            </a:r>
            <a:r>
              <a:rPr lang="en-US" sz="1800" dirty="0">
                <a:latin typeface="Arial" panose="020B0604020202020204" pitchFamily="34" charset="0"/>
                <a:cs typeface="Arial" panose="020B0604020202020204" pitchFamily="34" charset="0"/>
              </a:rPr>
              <a:t>enroll only beneficiaries who reside in institutions or are nursing-home certified</a:t>
            </a:r>
          </a:p>
        </p:txBody>
      </p:sp>
      <p:pic>
        <p:nvPicPr>
          <p:cNvPr id="20" name="Content Placeholder 4">
            <a:extLst>
              <a:ext uri="{FF2B5EF4-FFF2-40B4-BE49-F238E27FC236}">
                <a16:creationId xmlns:a16="http://schemas.microsoft.com/office/drawing/2014/main" id="{386D2FFA-B29F-FD48-9946-AD3D70AFE85F}"/>
              </a:ext>
            </a:extLst>
          </p:cNvPr>
          <p:cNvPicPr>
            <a:picLocks noGrp="1" noChangeAspect="1"/>
          </p:cNvPicPr>
          <p:nvPr>
            <p:ph sz="half" idx="4294967295"/>
          </p:nvPr>
        </p:nvPicPr>
        <p:blipFill rotWithShape="1">
          <a:blip r:embed="rId3"/>
          <a:srcRect l="27791"/>
          <a:stretch/>
        </p:blipFill>
        <p:spPr>
          <a:xfrm>
            <a:off x="7146471" y="1424669"/>
            <a:ext cx="4933950" cy="2524125"/>
          </a:xfrm>
          <a:prstGeom prst="rect">
            <a:avLst/>
          </a:prstGeom>
        </p:spPr>
      </p:pic>
      <p:pic>
        <p:nvPicPr>
          <p:cNvPr id="24" name="Picture 23">
            <a:extLst>
              <a:ext uri="{FF2B5EF4-FFF2-40B4-BE49-F238E27FC236}">
                <a16:creationId xmlns:a16="http://schemas.microsoft.com/office/drawing/2014/main" id="{003323CD-FFB9-9346-ADA9-23FE46442FEF}"/>
              </a:ext>
            </a:extLst>
          </p:cNvPr>
          <p:cNvPicPr>
            <a:picLocks noChangeAspect="1"/>
          </p:cNvPicPr>
          <p:nvPr/>
        </p:nvPicPr>
        <p:blipFill>
          <a:blip r:embed="rId4"/>
          <a:stretch>
            <a:fillRect/>
          </a:stretch>
        </p:blipFill>
        <p:spPr>
          <a:xfrm>
            <a:off x="7127319" y="4524579"/>
            <a:ext cx="4953102" cy="1517673"/>
          </a:xfrm>
          <a:prstGeom prst="rect">
            <a:avLst/>
          </a:prstGeom>
        </p:spPr>
      </p:pic>
      <p:sp>
        <p:nvSpPr>
          <p:cNvPr id="3" name="Slide Number Placeholder 3">
            <a:extLst>
              <a:ext uri="{FF2B5EF4-FFF2-40B4-BE49-F238E27FC236}">
                <a16:creationId xmlns:a16="http://schemas.microsoft.com/office/drawing/2014/main" id="{953574A0-49F6-2674-2475-93FB56EFDFE9}"/>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4</a:t>
            </a:fld>
            <a:endParaRPr lang="en-US"/>
          </a:p>
        </p:txBody>
      </p:sp>
    </p:spTree>
    <p:extLst>
      <p:ext uri="{BB962C8B-B14F-4D97-AF65-F5344CB8AC3E}">
        <p14:creationId xmlns:p14="http://schemas.microsoft.com/office/powerpoint/2010/main" val="1911650837"/>
      </p:ext>
    </p:extLst>
  </p:cSld>
  <p:clrMapOvr>
    <a:masterClrMapping/>
  </p:clrMapOvr>
  <mc:AlternateContent xmlns:mc="http://schemas.openxmlformats.org/markup-compatibility/2006" xmlns:p14="http://schemas.microsoft.com/office/powerpoint/2010/main">
    <mc:Choice Requires="p14">
      <p:transition spd="slow" p14:dur="2000" advTm="17341"/>
    </mc:Choice>
    <mc:Fallback xmlns="">
      <p:transition spd="slow" advTm="1734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Characteristics of Special Needs Plans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type="body" idx="13"/>
          </p:nvPr>
        </p:nvSpPr>
        <p:spPr>
          <a:xfrm>
            <a:off x="967803" y="1475160"/>
            <a:ext cx="9555962" cy="3679299"/>
          </a:xfrm>
        </p:spPr>
        <p:txBody>
          <a:bodyPr>
            <a:normAutofit/>
          </a:bodyPr>
          <a:lstStyle/>
          <a:p>
            <a:pPr marL="342900" indent="-342900">
              <a:lnSpc>
                <a:spcPct val="150000"/>
              </a:lnSpc>
              <a:buClr>
                <a:schemeClr val="accent6">
                  <a:lumMod val="75000"/>
                </a:schemeClr>
              </a:buClr>
              <a:buSzPct val="80000"/>
              <a:buFont typeface="Wingdings" pitchFamily="2" charset="2"/>
              <a:buChar char="v"/>
            </a:pPr>
            <a:r>
              <a:rPr lang="en-US" sz="2000" dirty="0"/>
              <a:t>Limited enrollment: Members must have a qualifying condition</a:t>
            </a:r>
          </a:p>
          <a:p>
            <a:pPr marL="342900" indent="-342900">
              <a:lnSpc>
                <a:spcPct val="100000"/>
              </a:lnSpc>
              <a:buClr>
                <a:schemeClr val="accent6">
                  <a:lumMod val="75000"/>
                </a:schemeClr>
              </a:buClr>
              <a:buSzPct val="80000"/>
              <a:buFont typeface="Wingdings" pitchFamily="2" charset="2"/>
              <a:buChar char="v"/>
            </a:pPr>
            <a:r>
              <a:rPr lang="en-US" sz="2000" dirty="0"/>
              <a:t>Members tend to have multiple comorbid conditions and are more challenging, complicated, and costly to manage</a:t>
            </a:r>
          </a:p>
          <a:p>
            <a:pPr marL="342900" indent="-342900">
              <a:lnSpc>
                <a:spcPct val="150000"/>
              </a:lnSpc>
              <a:buClr>
                <a:schemeClr val="accent6">
                  <a:lumMod val="75000"/>
                </a:schemeClr>
              </a:buClr>
              <a:buSzPct val="80000"/>
              <a:buFont typeface="Wingdings" pitchFamily="2" charset="2"/>
              <a:buChar char="v"/>
            </a:pPr>
            <a:r>
              <a:rPr lang="en-US" sz="2000" dirty="0"/>
              <a:t>Plan benefits are customized to better meet the needs of the chosen population</a:t>
            </a:r>
          </a:p>
          <a:p>
            <a:pPr marL="342900" indent="-342900">
              <a:lnSpc>
                <a:spcPct val="150000"/>
              </a:lnSpc>
              <a:buClr>
                <a:schemeClr val="accent6">
                  <a:lumMod val="75000"/>
                </a:schemeClr>
              </a:buClr>
              <a:buSzPct val="80000"/>
              <a:buFont typeface="Wingdings" pitchFamily="2" charset="2"/>
              <a:buChar char="v"/>
            </a:pPr>
            <a:r>
              <a:rPr lang="en-US" sz="2000" dirty="0"/>
              <a:t>Enrollment options are year-round for those with qualifying conditions</a:t>
            </a:r>
          </a:p>
          <a:p>
            <a:pPr marL="342900" indent="-342900">
              <a:lnSpc>
                <a:spcPct val="100000"/>
              </a:lnSpc>
              <a:buClr>
                <a:schemeClr val="accent6">
                  <a:lumMod val="75000"/>
                </a:schemeClr>
              </a:buClr>
              <a:buSzPct val="80000"/>
              <a:buFont typeface="Wingdings" pitchFamily="2" charset="2"/>
              <a:buChar char="v"/>
            </a:pPr>
            <a:r>
              <a:rPr lang="en-US" sz="2000" dirty="0"/>
              <a:t>There must be a comprehensive SNP Model of Care (MOC) that provides a detailed road map for care management, policies, and clinical operations (The MOC must be approved by NCQA)</a:t>
            </a:r>
          </a:p>
        </p:txBody>
      </p:sp>
      <p:sp>
        <p:nvSpPr>
          <p:cNvPr id="4" name="Slide Number Placeholder 3">
            <a:extLst>
              <a:ext uri="{FF2B5EF4-FFF2-40B4-BE49-F238E27FC236}">
                <a16:creationId xmlns:a16="http://schemas.microsoft.com/office/drawing/2014/main" id="{744A5A96-0CA7-C3AE-5A11-23E7E429A904}"/>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5</a:t>
            </a:fld>
            <a:endParaRPr lang="en-US"/>
          </a:p>
        </p:txBody>
      </p:sp>
    </p:spTree>
    <p:extLst>
      <p:ext uri="{BB962C8B-B14F-4D97-AF65-F5344CB8AC3E}">
        <p14:creationId xmlns:p14="http://schemas.microsoft.com/office/powerpoint/2010/main" val="3329198539"/>
      </p:ext>
    </p:extLst>
  </p:cSld>
  <p:clrMapOvr>
    <a:masterClrMapping/>
  </p:clrMapOvr>
  <mc:AlternateContent xmlns:mc="http://schemas.openxmlformats.org/markup-compatibility/2006" xmlns:p14="http://schemas.microsoft.com/office/powerpoint/2010/main">
    <mc:Choice Requires="p14">
      <p:transition spd="slow" p14:dur="2000" advTm="22296"/>
    </mc:Choice>
    <mc:Fallback xmlns="">
      <p:transition spd="slow" advTm="2229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648B-5EAF-AD4F-87F9-C7DD24F7C6A1}"/>
              </a:ext>
            </a:extLst>
          </p:cNvPr>
          <p:cNvSpPr>
            <a:spLocks noGrp="1"/>
          </p:cNvSpPr>
          <p:nvPr>
            <p:ph type="title"/>
          </p:nvPr>
        </p:nvSpPr>
        <p:spPr/>
        <p:txBody>
          <a:bodyPr>
            <a:normAutofit fontScale="90000"/>
          </a:bodyPr>
          <a:lstStyle/>
          <a:p>
            <a:r>
              <a:rPr lang="en-US" dirty="0">
                <a:cs typeface="arial"/>
              </a:rPr>
              <a:t>CMS List of 22 SNP-specific Chronic Conditions</a:t>
            </a:r>
            <a:endParaRPr lang="en-US" dirty="0"/>
          </a:p>
        </p:txBody>
      </p:sp>
      <p:sp>
        <p:nvSpPr>
          <p:cNvPr id="26" name="TextBox 25">
            <a:extLst>
              <a:ext uri="{FF2B5EF4-FFF2-40B4-BE49-F238E27FC236}">
                <a16:creationId xmlns:a16="http://schemas.microsoft.com/office/drawing/2014/main" id="{8E6A3F74-3E97-0A44-BF2A-F1B2AC566772}"/>
              </a:ext>
            </a:extLst>
          </p:cNvPr>
          <p:cNvSpPr txBox="1"/>
          <p:nvPr/>
        </p:nvSpPr>
        <p:spPr>
          <a:xfrm>
            <a:off x="5109884" y="1682083"/>
            <a:ext cx="1949823"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arial"/>
              </a:rPr>
              <a:t>VALUES </a:t>
            </a:r>
          </a:p>
        </p:txBody>
      </p:sp>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967949" y="1051488"/>
            <a:ext cx="10519201" cy="635756"/>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Calibri" charset="0"/>
                <a:cs typeface="Arial" panose="020B0604020202020204" pitchFamily="34" charset="0"/>
              </a:rPr>
              <a:t>Medicare Advantage plans target benefits for persons with one or more of the following severe or disabling chronic conditions:</a:t>
            </a: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b="0" i="0" u="none" strike="noStrike" kern="1200" cap="none" spc="0" normalizeH="0" baseline="0" noProof="0" dirty="0">
              <a:ln>
                <a:noFill/>
              </a:ln>
              <a:solidFill>
                <a:srgbClr val="000000"/>
              </a:solidFill>
              <a:effectLst/>
              <a:uLnTx/>
              <a:uFillTx/>
              <a:latin typeface="Calibri" charset="0"/>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13" name="Rectangle 12">
            <a:extLst>
              <a:ext uri="{FF2B5EF4-FFF2-40B4-BE49-F238E27FC236}">
                <a16:creationId xmlns:a16="http://schemas.microsoft.com/office/drawing/2014/main" id="{1862723D-CFB5-CF44-8BE4-8BF2A4A7468D}"/>
              </a:ext>
            </a:extLst>
          </p:cNvPr>
          <p:cNvSpPr/>
          <p:nvPr/>
        </p:nvSpPr>
        <p:spPr>
          <a:xfrm>
            <a:off x="349623" y="1916720"/>
            <a:ext cx="3666791" cy="437057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285750" indent="-285750" defTabSz="457200" fontAlgn="t">
              <a:spcBef>
                <a:spcPts val="600"/>
              </a:spcBef>
              <a:spcAft>
                <a:spcPts val="600"/>
              </a:spcAft>
              <a:buFont typeface="Wingdings" pitchFamily="2" charset="2"/>
              <a:buChar char="v"/>
              <a:defRPr/>
            </a:pPr>
            <a:r>
              <a:rPr lang="en-US" dirty="0">
                <a:solidFill>
                  <a:srgbClr val="FFFFFF"/>
                </a:solidFill>
                <a:latin typeface="Calibri" panose="020F0502020204030204"/>
              </a:rPr>
              <a:t>Chronic Alcohol Use Disorder and other Substance Use Disorders (SUDs)</a:t>
            </a:r>
            <a:endParaRPr lang="en-US" dirty="0">
              <a:solidFill>
                <a:srgbClr val="FFFFFF"/>
              </a:solidFill>
              <a:latin typeface="Calibri" panose="020F0502020204030204"/>
              <a:ea typeface="Calibri"/>
              <a:cs typeface="Calibri"/>
            </a:endParaRPr>
          </a:p>
          <a:p>
            <a:pPr marL="285750" marR="0" lvl="0" indent="-285750" algn="l" defTabSz="457200" rtl="0" eaLnBrk="1" fontAlgn="t" latinLnBrk="0" hangingPunct="1">
              <a:spcBef>
                <a:spcPts val="600"/>
              </a:spcBef>
              <a:spcAft>
                <a:spcPts val="600"/>
              </a:spcAft>
              <a:buClrTx/>
              <a:buSzTx/>
              <a:buFont typeface="Wingdings" pitchFamily="2" charset="2"/>
              <a:buChar char="v"/>
              <a:tabLst/>
              <a:defRPr/>
            </a:pPr>
            <a:r>
              <a:rPr lang="en-US" dirty="0">
                <a:solidFill>
                  <a:srgbClr val="FFFFFF"/>
                </a:solidFill>
                <a:latin typeface="Calibri" panose="020F0502020204030204"/>
              </a:rPr>
              <a:t>Autoimmune</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lang="en-US" dirty="0">
                <a:solidFill>
                  <a:srgbClr val="FFFFFF"/>
                </a:solidFill>
                <a:latin typeface="Calibri" panose="020F0502020204030204"/>
              </a:rPr>
              <a:t>Disorders</a:t>
            </a:r>
            <a:endParaRPr lang="en-US" sz="1800" b="0"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endParaRPr>
          </a:p>
          <a:p>
            <a:pPr marL="285750" marR="0" lvl="0" indent="-285750" algn="l" defTabSz="457200" rtl="0" eaLnBrk="1" fontAlgn="t" latinLnBrk="0" hangingPunct="1">
              <a:spcAft>
                <a:spcPts val="600"/>
              </a:spcAft>
              <a:buClrTx/>
              <a:buSzTx/>
              <a:buFont typeface="Wingdings" pitchFamily="2" charset="2"/>
              <a:buChar char="v"/>
              <a:tabLst/>
              <a:defRPr/>
            </a:pPr>
            <a:r>
              <a:rPr lang="en-US" dirty="0">
                <a:solidFill>
                  <a:srgbClr val="FFFFFF"/>
                </a:solidFill>
                <a:latin typeface="Calibri" panose="020F0502020204030204"/>
              </a:rPr>
              <a:t>Cancer</a:t>
            </a:r>
            <a:endParaRPr lang="en-US" dirty="0">
              <a:solidFill>
                <a:srgbClr val="FFFFFF"/>
              </a:solidFill>
              <a:latin typeface="Calibri" panose="020F0502020204030204"/>
              <a:ea typeface="Calibri"/>
              <a:cs typeface="Calibri"/>
            </a:endParaRPr>
          </a:p>
          <a:p>
            <a:pPr marL="285750" marR="0" lvl="0" indent="-285750" algn="l" defTabSz="457200" rtl="0" eaLnBrk="1" fontAlgn="t" latinLnBrk="0" hangingPunct="1">
              <a:spcBef>
                <a:spcPts val="600"/>
              </a:spcBef>
              <a:spcAft>
                <a:spcPts val="600"/>
              </a:spcAft>
              <a:buClrTx/>
              <a:buSzTx/>
              <a:buFont typeface="Wingdings" pitchFamily="2" charset="2"/>
              <a:buChar char="v"/>
              <a:tabLst/>
              <a:defRPr/>
            </a:pPr>
            <a:r>
              <a:rPr lang="en-US" dirty="0">
                <a:solidFill>
                  <a:srgbClr val="FFFFFF"/>
                </a:solidFill>
                <a:latin typeface="Calibri" panose="020F0502020204030204"/>
              </a:rPr>
              <a:t>Cardiovascular</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lang="en-US" dirty="0">
                <a:solidFill>
                  <a:srgbClr val="FFFFFF"/>
                </a:solidFill>
                <a:latin typeface="Calibri" panose="020F0502020204030204"/>
              </a:rPr>
              <a:t>Disorders</a:t>
            </a:r>
            <a:endParaRPr lang="en-US" dirty="0">
              <a:solidFill>
                <a:srgbClr val="FFFFFF"/>
              </a:solidFill>
              <a:latin typeface="Calibri" panose="020F0502020204030204"/>
              <a:ea typeface="Calibri" panose="020F0502020204030204"/>
              <a:cs typeface="Calibri" panose="020F0502020204030204"/>
            </a:endParaRPr>
          </a:p>
          <a:p>
            <a:pPr marL="285750" indent="-285750" defTabSz="457200">
              <a:spcBef>
                <a:spcPts val="600"/>
              </a:spcBef>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Chronic Heart Failure</a:t>
            </a:r>
          </a:p>
          <a:p>
            <a:pPr marL="285750" indent="-285750" defTabSz="457200">
              <a:spcBef>
                <a:spcPts val="600"/>
              </a:spcBef>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Dementia</a:t>
            </a:r>
          </a:p>
          <a:p>
            <a:pPr marL="285750" indent="-285750" defTabSz="457200">
              <a:spcBef>
                <a:spcPts val="600"/>
              </a:spcBef>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Diabetes Mellitus</a:t>
            </a:r>
          </a:p>
          <a:p>
            <a:pPr marL="285750" indent="-285750" defTabSz="457200">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Overweight, Obesity, and Metabolic Syndrome</a:t>
            </a:r>
          </a:p>
        </p:txBody>
      </p:sp>
      <p:sp>
        <p:nvSpPr>
          <p:cNvPr id="14" name="Rectangle 13">
            <a:extLst>
              <a:ext uri="{FF2B5EF4-FFF2-40B4-BE49-F238E27FC236}">
                <a16:creationId xmlns:a16="http://schemas.microsoft.com/office/drawing/2014/main" id="{B750F826-CC08-7247-94D8-A3BC1B24CB1B}"/>
              </a:ext>
            </a:extLst>
          </p:cNvPr>
          <p:cNvSpPr/>
          <p:nvPr/>
        </p:nvSpPr>
        <p:spPr>
          <a:xfrm>
            <a:off x="4255388" y="1914833"/>
            <a:ext cx="3664106" cy="4349007"/>
          </a:xfrm>
          <a:prstGeom prst="rect">
            <a:avLst/>
          </a:prstGeom>
          <a:solidFill>
            <a:srgbClr val="0073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285750" lvl="0" indent="-285750" defTabSz="457200" fontAlgn="t">
              <a:spcAft>
                <a:spcPts val="600"/>
              </a:spcAft>
              <a:buFont typeface="Wingdings" pitchFamily="2" charset="2"/>
              <a:buChar char="v"/>
              <a:defRPr/>
            </a:pPr>
            <a:r>
              <a:rPr lang="en-US" dirty="0">
                <a:solidFill>
                  <a:schemeClr val="bg1"/>
                </a:solidFill>
              </a:rPr>
              <a:t>Chronic Gastrointestinal Disease (CGD)</a:t>
            </a:r>
            <a:endParaRPr lang="en-US" dirty="0">
              <a:solidFill>
                <a:schemeClr val="bg1"/>
              </a:solidFill>
              <a:ea typeface="Calibri"/>
              <a:cs typeface="Calibri"/>
            </a:endParaRPr>
          </a:p>
          <a:p>
            <a:pPr marL="285750" indent="-285750" defTabSz="457200">
              <a:spcAft>
                <a:spcPts val="600"/>
              </a:spcAft>
              <a:buFont typeface="Wingdings" pitchFamily="2" charset="2"/>
              <a:buChar char="v"/>
              <a:defRPr/>
            </a:pPr>
            <a:r>
              <a:rPr lang="en-US" dirty="0">
                <a:solidFill>
                  <a:srgbClr val="FFFFFF"/>
                </a:solidFill>
              </a:rPr>
              <a:t>Chronic Kidney Disease (CKD)</a:t>
            </a:r>
            <a:endParaRPr lang="en-US" dirty="0">
              <a:solidFill>
                <a:srgbClr val="FFFFFF"/>
              </a:solidFill>
              <a:ea typeface="Calibri"/>
              <a:cs typeface="Calibri"/>
            </a:endParaRPr>
          </a:p>
          <a:p>
            <a:pPr marL="285750" indent="-285750" defTabSz="457200">
              <a:spcAft>
                <a:spcPts val="600"/>
              </a:spcAft>
              <a:buFont typeface="Wingdings" pitchFamily="2" charset="2"/>
              <a:buChar char="v"/>
              <a:defRPr/>
            </a:pPr>
            <a:r>
              <a:rPr lang="en-US" dirty="0">
                <a:ea typeface="Calibri"/>
                <a:cs typeface="Calibri"/>
              </a:rPr>
              <a:t>Severe Hematologic Disorders</a:t>
            </a:r>
          </a:p>
          <a:p>
            <a:pPr marL="285750" indent="-285750" defTabSz="457200">
              <a:spcAft>
                <a:spcPts val="600"/>
              </a:spcAft>
              <a:buFont typeface="Wingdings" pitchFamily="2" charset="2"/>
              <a:buChar char="v"/>
              <a:defRPr/>
            </a:pPr>
            <a:r>
              <a:rPr lang="en-US" dirty="0">
                <a:ea typeface="Calibri"/>
                <a:cs typeface="Calibri"/>
              </a:rPr>
              <a:t>HIV/AIDS</a:t>
            </a:r>
          </a:p>
          <a:p>
            <a:pPr marL="285750" indent="-285750" defTabSz="457200">
              <a:spcAft>
                <a:spcPts val="600"/>
              </a:spcAft>
              <a:buFont typeface="Wingdings" pitchFamily="2" charset="2"/>
              <a:buChar char="v"/>
              <a:defRPr/>
            </a:pPr>
            <a:r>
              <a:rPr lang="en-US" dirty="0">
                <a:ea typeface="Calibri"/>
                <a:cs typeface="Calibri"/>
              </a:rPr>
              <a:t>Chronic Lung Disorders</a:t>
            </a:r>
          </a:p>
          <a:p>
            <a:pPr marL="285750" indent="-285750" defTabSz="457200">
              <a:spcAft>
                <a:spcPts val="600"/>
              </a:spcAft>
              <a:buFont typeface="Wingdings" pitchFamily="2" charset="2"/>
              <a:buChar char="v"/>
              <a:defRPr/>
            </a:pPr>
            <a:r>
              <a:rPr lang="en-US" dirty="0">
                <a:ea typeface="Calibri"/>
                <a:cs typeface="Calibri"/>
              </a:rPr>
              <a:t>Chronic and Disabling Mental Health Conditions</a:t>
            </a:r>
          </a:p>
          <a:p>
            <a:pPr marL="285750" indent="-285750" defTabSz="457200">
              <a:spcAft>
                <a:spcPts val="600"/>
              </a:spcAft>
              <a:buFont typeface="Wingdings" pitchFamily="2" charset="2"/>
              <a:buChar char="v"/>
              <a:defRPr/>
            </a:pPr>
            <a:r>
              <a:rPr lang="en-US" dirty="0">
                <a:ea typeface="Calibri"/>
                <a:cs typeface="Calibri"/>
              </a:rPr>
              <a:t>Neurologic Disorders</a:t>
            </a:r>
          </a:p>
          <a:p>
            <a:pPr marL="285750" indent="-285750" defTabSz="457200">
              <a:spcAft>
                <a:spcPts val="600"/>
              </a:spcAft>
              <a:buFont typeface="Wingdings" pitchFamily="2" charset="2"/>
              <a:buChar char="v"/>
              <a:defRPr/>
            </a:pPr>
            <a:r>
              <a:rPr lang="en-US" dirty="0">
                <a:ea typeface="Calibri"/>
                <a:cs typeface="Calibri"/>
              </a:rPr>
              <a:t>Stroke</a:t>
            </a:r>
          </a:p>
          <a:p>
            <a:pPr marL="285750" indent="-285750" defTabSz="457200">
              <a:spcAft>
                <a:spcPts val="600"/>
              </a:spcAft>
              <a:buFont typeface="Wingdings" pitchFamily="2" charset="2"/>
              <a:buChar char="v"/>
              <a:defRPr/>
            </a:pPr>
            <a:r>
              <a:rPr lang="en-US" dirty="0">
                <a:ea typeface="Calibri"/>
                <a:cs typeface="Calibri"/>
              </a:rPr>
              <a:t>Post-organ Transplantation Care</a:t>
            </a:r>
          </a:p>
        </p:txBody>
      </p:sp>
      <p:sp>
        <p:nvSpPr>
          <p:cNvPr id="15" name="Rectangle 14">
            <a:extLst>
              <a:ext uri="{FF2B5EF4-FFF2-40B4-BE49-F238E27FC236}">
                <a16:creationId xmlns:a16="http://schemas.microsoft.com/office/drawing/2014/main" id="{6105E151-A8CE-1A4E-BA41-61575C550EA7}"/>
              </a:ext>
            </a:extLst>
          </p:cNvPr>
          <p:cNvSpPr/>
          <p:nvPr/>
        </p:nvSpPr>
        <p:spPr>
          <a:xfrm>
            <a:off x="8131116" y="1898784"/>
            <a:ext cx="3711261" cy="4381104"/>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285750" lvl="0" indent="-285750" defTabSz="457200">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Immunodeficiency and Immunosuppressive Disorders</a:t>
            </a:r>
            <a:endParaRPr lang="en-US" dirty="0">
              <a:ea typeface="Calibri" panose="020F0502020204030204"/>
              <a:cs typeface="Calibri" panose="020F0502020204030204"/>
            </a:endParaRPr>
          </a:p>
          <a:p>
            <a:pPr marL="285750" indent="-285750">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Conditions associated with cognitive impairment</a:t>
            </a:r>
          </a:p>
          <a:p>
            <a:pPr marL="285750" indent="-285750">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Conditions with functional challenges that require similar services</a:t>
            </a:r>
          </a:p>
          <a:p>
            <a:pPr marL="285750" indent="-285750">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Chronic conditions that impair vision, hearing (deafness), taste, touch, and smell</a:t>
            </a:r>
          </a:p>
          <a:p>
            <a:pPr marL="285750" indent="-285750">
              <a:spcAft>
                <a:spcPts val="600"/>
              </a:spcAft>
              <a:buFont typeface="Wingdings" pitchFamily="2" charset="2"/>
              <a:buChar char="v"/>
              <a:defRPr/>
            </a:pPr>
            <a:r>
              <a:rPr lang="en-US" dirty="0">
                <a:solidFill>
                  <a:srgbClr val="FFFFFF"/>
                </a:solidFill>
                <a:latin typeface="Calibri" panose="020F0502020204030204"/>
                <a:ea typeface="Calibri" panose="020F0502020204030204"/>
                <a:cs typeface="Calibri" panose="020F0502020204030204"/>
              </a:rPr>
              <a:t>Conditions that require continued therapy services in order for individuals to maintain or retain functioning</a:t>
            </a:r>
          </a:p>
          <a:p>
            <a:pPr marL="285750" indent="-285750" fontAlgn="t">
              <a:spcBef>
                <a:spcPts val="600"/>
              </a:spcBef>
              <a:buFont typeface="Wingdings" pitchFamily="2" charset="2"/>
              <a:buChar char="v"/>
              <a:defRPr/>
            </a:pPr>
            <a:endParaRPr lang="en-US" dirty="0">
              <a:solidFill>
                <a:srgbClr val="FFFFFF"/>
              </a:solidFill>
              <a:latin typeface="Calibri" panose="020F0502020204030204"/>
              <a:ea typeface="Calibri" panose="020F0502020204030204"/>
              <a:cs typeface="Calibri" panose="020F0502020204030204"/>
            </a:endParaRPr>
          </a:p>
          <a:p>
            <a:pPr algn="ctr">
              <a:spcBef>
                <a:spcPts val="600"/>
              </a:spcBef>
              <a:defRPr/>
            </a:pPr>
            <a:endParaRPr lang="en-US" dirty="0">
              <a:solidFill>
                <a:srgbClr val="FFFFFF"/>
              </a:solidFill>
              <a:latin typeface="Calibri" panose="020F0502020204030204"/>
              <a:ea typeface="Calibri" panose="020F0502020204030204"/>
              <a:cs typeface="Arial" panose="020B0604020202020204" pitchFamily="34" charset="0"/>
            </a:endParaRPr>
          </a:p>
        </p:txBody>
      </p:sp>
      <p:sp>
        <p:nvSpPr>
          <p:cNvPr id="3" name="Slide Number Placeholder 3">
            <a:extLst>
              <a:ext uri="{FF2B5EF4-FFF2-40B4-BE49-F238E27FC236}">
                <a16:creationId xmlns:a16="http://schemas.microsoft.com/office/drawing/2014/main" id="{5E987BD2-2B19-CB39-37CA-28650FEA28E2}"/>
              </a:ext>
            </a:extLst>
          </p:cNvPr>
          <p:cNvSpPr>
            <a:spLocks noGrp="1"/>
          </p:cNvSpPr>
          <p:nvPr>
            <p:ph type="sldNum" sz="quarter" idx="12"/>
          </p:nvPr>
        </p:nvSpPr>
        <p:spPr>
          <a:xfrm>
            <a:off x="8827770" y="6464956"/>
            <a:ext cx="2743200" cy="206104"/>
          </a:xfrm>
        </p:spPr>
        <p:txBody>
          <a:bodyPr/>
          <a:lstStyle/>
          <a:p>
            <a:pPr>
              <a:spcAft>
                <a:spcPts val="600"/>
              </a:spcAft>
            </a:pPr>
            <a:fld id="{393C9FAC-AC41-E147-86B9-CFEB97822033}" type="slidenum">
              <a:rPr lang="en-US" smtClean="0"/>
              <a:pPr>
                <a:spcAft>
                  <a:spcPts val="600"/>
                </a:spcAft>
              </a:pPr>
              <a:t>6</a:t>
            </a:fld>
            <a:endParaRPr lang="en-US"/>
          </a:p>
        </p:txBody>
      </p:sp>
    </p:spTree>
    <p:extLst>
      <p:ext uri="{BB962C8B-B14F-4D97-AF65-F5344CB8AC3E}">
        <p14:creationId xmlns:p14="http://schemas.microsoft.com/office/powerpoint/2010/main" val="2910786145"/>
      </p:ext>
    </p:extLst>
  </p:cSld>
  <p:clrMapOvr>
    <a:masterClrMapping/>
  </p:clrMapOvr>
  <mc:AlternateContent xmlns:mc="http://schemas.openxmlformats.org/markup-compatibility/2006" xmlns:p14="http://schemas.microsoft.com/office/powerpoint/2010/main">
    <mc:Choice Requires="p14">
      <p:transition spd="slow" p14:dur="2000" advTm="16012"/>
    </mc:Choice>
    <mc:Fallback xmlns="">
      <p:transition spd="slow" advTm="160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3212-E9D4-0E4E-9890-6FD628F32AFB}"/>
              </a:ext>
            </a:extLst>
          </p:cNvPr>
          <p:cNvSpPr>
            <a:spLocks noGrp="1"/>
          </p:cNvSpPr>
          <p:nvPr>
            <p:ph type="title"/>
          </p:nvPr>
        </p:nvSpPr>
        <p:spPr>
          <a:xfrm>
            <a:off x="838199" y="243624"/>
            <a:ext cx="9252857" cy="682487"/>
          </a:xfrm>
        </p:spPr>
        <p:txBody>
          <a:bodyPr anchor="ctr">
            <a:noAutofit/>
          </a:bodyPr>
          <a:lstStyle/>
          <a:p>
            <a:r>
              <a:rPr lang="en-US" sz="2400" dirty="0"/>
              <a:t>HealthTeam Advantage Diabetes &amp; Heart Care (HMO C-SNP)</a:t>
            </a:r>
          </a:p>
        </p:txBody>
      </p:sp>
      <p:sp>
        <p:nvSpPr>
          <p:cNvPr id="10" name="Slide Number Placeholder 3">
            <a:extLst>
              <a:ext uri="{FF2B5EF4-FFF2-40B4-BE49-F238E27FC236}">
                <a16:creationId xmlns:a16="http://schemas.microsoft.com/office/drawing/2014/main" id="{CC4E5061-B52A-03CE-2F06-F913F325B4DE}"/>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7</a:t>
            </a:fld>
            <a:endParaRPr lang="en-US"/>
          </a:p>
        </p:txBody>
      </p:sp>
      <p:sp>
        <p:nvSpPr>
          <p:cNvPr id="3" name="Content Placeholder 2">
            <a:extLst>
              <a:ext uri="{FF2B5EF4-FFF2-40B4-BE49-F238E27FC236}">
                <a16:creationId xmlns:a16="http://schemas.microsoft.com/office/drawing/2014/main" id="{BC161E3A-E810-8548-B9B3-79F0C6C05B1A}"/>
              </a:ext>
            </a:extLst>
          </p:cNvPr>
          <p:cNvSpPr>
            <a:spLocks noGrp="1"/>
          </p:cNvSpPr>
          <p:nvPr>
            <p:ph type="body" idx="13"/>
          </p:nvPr>
        </p:nvSpPr>
        <p:spPr>
          <a:xfrm>
            <a:off x="968489" y="1317245"/>
            <a:ext cx="9252857" cy="4748819"/>
          </a:xfrm>
        </p:spPr>
        <p:txBody>
          <a:bodyPr vert="horz" lIns="91440" tIns="45720" rIns="91440" bIns="45720" rtlCol="0">
            <a:normAutofit/>
          </a:bodyPr>
          <a:lstStyle/>
          <a:p>
            <a:pPr>
              <a:lnSpc>
                <a:spcPct val="100000"/>
              </a:lnSpc>
            </a:pPr>
            <a:r>
              <a:rPr lang="en-US" sz="1700" dirty="0"/>
              <a:t>To join HealthTeam Advantage's Chronic Special Needs Plan (CSNP) Medicare-eligible beneficiaries must meet the special eligibility requirements of a diagnosis of diabetes mellitus, chronic heart failure (CHF), and/or a cardiovascular disorder (CVD). </a:t>
            </a:r>
          </a:p>
          <a:p>
            <a:pPr>
              <a:lnSpc>
                <a:spcPct val="100000"/>
              </a:lnSpc>
            </a:pPr>
            <a:r>
              <a:rPr lang="en-US" sz="1700" b="1" dirty="0"/>
              <a:t>Eligibility requirements:</a:t>
            </a:r>
          </a:p>
          <a:p>
            <a:pPr marL="800100" lvl="1" indent="-342900">
              <a:lnSpc>
                <a:spcPct val="100000"/>
              </a:lnSpc>
              <a:spcBef>
                <a:spcPts val="0"/>
              </a:spcBef>
              <a:spcAft>
                <a:spcPts val="600"/>
              </a:spcAft>
              <a:buClr>
                <a:schemeClr val="accent6">
                  <a:lumMod val="75000"/>
                </a:schemeClr>
              </a:buClr>
              <a:buSzPct val="80000"/>
              <a:buFont typeface="Wingdings" pitchFamily="2" charset="2"/>
              <a:buChar char="v"/>
            </a:pPr>
            <a:r>
              <a:rPr lang="en-US" sz="1600" dirty="0">
                <a:solidFill>
                  <a:schemeClr val="tx1"/>
                </a:solidFill>
                <a:latin typeface="Arial" panose="020B0604020202020204" pitchFamily="34" charset="0"/>
                <a:cs typeface="Arial" panose="020B0604020202020204" pitchFamily="34" charset="0"/>
              </a:rPr>
              <a:t>Eligible beneficiaries must be entitled to Medicare Part A and enrolled in Part B as of the effective date of coverage</a:t>
            </a:r>
          </a:p>
          <a:p>
            <a:pPr marL="800100" lvl="1" indent="-342900">
              <a:lnSpc>
                <a:spcPct val="100000"/>
              </a:lnSpc>
              <a:spcBef>
                <a:spcPts val="0"/>
              </a:spcBef>
              <a:spcAft>
                <a:spcPts val="600"/>
              </a:spcAft>
              <a:buClr>
                <a:schemeClr val="accent6">
                  <a:lumMod val="75000"/>
                </a:schemeClr>
              </a:buClr>
              <a:buSzPct val="80000"/>
              <a:buFont typeface="Wingdings" pitchFamily="2" charset="2"/>
              <a:buChar char="v"/>
            </a:pPr>
            <a:r>
              <a:rPr lang="en-US" sz="1600" dirty="0">
                <a:solidFill>
                  <a:schemeClr val="tx1"/>
                </a:solidFill>
                <a:latin typeface="Arial" panose="020B0604020202020204" pitchFamily="34" charset="0"/>
                <a:cs typeface="Arial" panose="020B0604020202020204" pitchFamily="34" charset="0"/>
              </a:rPr>
              <a:t>Prospective members must have a verified diagnosis of diabetes mellitus, chronic heart failure (CHF), and/or a cardiovascular disorder (CVD)</a:t>
            </a:r>
          </a:p>
          <a:p>
            <a:pPr marL="800100" lvl="1" indent="-342900">
              <a:lnSpc>
                <a:spcPct val="100000"/>
              </a:lnSpc>
              <a:spcBef>
                <a:spcPts val="0"/>
              </a:spcBef>
              <a:spcAft>
                <a:spcPts val="600"/>
              </a:spcAft>
              <a:buClr>
                <a:schemeClr val="accent6">
                  <a:lumMod val="75000"/>
                </a:schemeClr>
              </a:buClr>
              <a:buSzPct val="80000"/>
              <a:buFont typeface="Wingdings" pitchFamily="2" charset="2"/>
              <a:buChar char="v"/>
            </a:pPr>
            <a:r>
              <a:rPr lang="en-US" sz="1600" dirty="0">
                <a:solidFill>
                  <a:schemeClr val="tx1"/>
                </a:solidFill>
                <a:latin typeface="Arial" panose="020B0604020202020204" pitchFamily="34" charset="0"/>
                <a:cs typeface="Arial" panose="020B0604020202020204" pitchFamily="34" charset="0"/>
              </a:rPr>
              <a:t>Prospective members must live in Alamance, Davidson, Davie, Forsyth, Guilford, Randolph, or Rockingham County</a:t>
            </a:r>
          </a:p>
          <a:p>
            <a:pPr>
              <a:lnSpc>
                <a:spcPct val="100000"/>
              </a:lnSpc>
              <a:spcAft>
                <a:spcPts val="600"/>
              </a:spcAft>
            </a:pPr>
            <a:r>
              <a:rPr lang="en-US" sz="1700" b="1" dirty="0"/>
              <a:t>Eligibility will be </a:t>
            </a:r>
            <a:r>
              <a:rPr lang="en-US" sz="1700" b="1" u="sng" dirty="0"/>
              <a:t>verified</a:t>
            </a:r>
            <a:r>
              <a:rPr lang="en-US" sz="1700" b="1" dirty="0"/>
              <a:t> by the following:</a:t>
            </a:r>
          </a:p>
          <a:p>
            <a:pPr marL="800100" lvl="1" indent="-342900">
              <a:lnSpc>
                <a:spcPct val="100000"/>
              </a:lnSpc>
              <a:spcBef>
                <a:spcPts val="0"/>
              </a:spcBef>
              <a:spcAft>
                <a:spcPts val="600"/>
              </a:spcAft>
              <a:buFont typeface="Wingdings" pitchFamily="2" charset="2"/>
              <a:buChar char="v"/>
            </a:pPr>
            <a:r>
              <a:rPr lang="en-US" sz="1600" dirty="0">
                <a:solidFill>
                  <a:schemeClr val="tx1"/>
                </a:solidFill>
                <a:latin typeface="Arial" panose="020B0604020202020204" pitchFamily="34" charset="0"/>
                <a:cs typeface="Arial" panose="020B0604020202020204" pitchFamily="34" charset="0"/>
              </a:rPr>
              <a:t>Enrollees must attest to having the chronic condition at the point of enrollment. Verification of a member’s diagnosis for enrollment in the CSNP will be confirmed through a provider verification form. Provider verification is </a:t>
            </a:r>
            <a:r>
              <a:rPr lang="en-US" sz="1600" u="sng" dirty="0">
                <a:solidFill>
                  <a:schemeClr val="tx1"/>
                </a:solidFill>
                <a:latin typeface="Arial" panose="020B0604020202020204" pitchFamily="34" charset="0"/>
                <a:cs typeface="Arial" panose="020B0604020202020204" pitchFamily="34" charset="0"/>
              </a:rPr>
              <a:t>required within 30 days </a:t>
            </a:r>
            <a:r>
              <a:rPr lang="en-US" sz="1600" dirty="0">
                <a:solidFill>
                  <a:schemeClr val="tx1"/>
                </a:solidFill>
                <a:latin typeface="Arial" panose="020B0604020202020204" pitchFamily="34" charset="0"/>
                <a:cs typeface="Arial" panose="020B0604020202020204" pitchFamily="34" charset="0"/>
              </a:rPr>
              <a:t>of the member's effective date.  Failure to return the verification form timely could cause the member's disenrollment from the plan.</a:t>
            </a:r>
          </a:p>
        </p:txBody>
      </p:sp>
    </p:spTree>
    <p:extLst>
      <p:ext uri="{BB962C8B-B14F-4D97-AF65-F5344CB8AC3E}">
        <p14:creationId xmlns:p14="http://schemas.microsoft.com/office/powerpoint/2010/main" val="191823140"/>
      </p:ext>
    </p:extLst>
  </p:cSld>
  <p:clrMapOvr>
    <a:masterClrMapping/>
  </p:clrMapOvr>
  <mc:AlternateContent xmlns:mc="http://schemas.openxmlformats.org/markup-compatibility/2006" xmlns:p14="http://schemas.microsoft.com/office/powerpoint/2010/main">
    <mc:Choice Requires="p14">
      <p:transition spd="slow" p14:dur="2000" advTm="30928"/>
    </mc:Choice>
    <mc:Fallback xmlns="">
      <p:transition spd="slow" advTm="309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3DA24C-2528-5B4D-9CCD-EC8DD74E1CFB}"/>
              </a:ext>
            </a:extLst>
          </p:cNvPr>
          <p:cNvSpPr>
            <a:spLocks noGrp="1"/>
          </p:cNvSpPr>
          <p:nvPr>
            <p:ph sz="half" idx="2"/>
          </p:nvPr>
        </p:nvSpPr>
        <p:spPr>
          <a:xfrm>
            <a:off x="6324600" y="2477187"/>
            <a:ext cx="4925786" cy="2844548"/>
          </a:xfrm>
        </p:spPr>
        <p:txBody>
          <a:bodyPr vert="horz" lIns="91440" tIns="45720" rIns="91440" bIns="45720" rtlCol="0">
            <a:normAutofit/>
          </a:bodyPr>
          <a:lstStyle/>
          <a:p>
            <a:pPr marL="342900" indent="-342900">
              <a:buClr>
                <a:schemeClr val="accent2"/>
              </a:buClr>
              <a:buSzPct val="80000"/>
              <a:buFont typeface="Wingdings" pitchFamily="2" charset="2"/>
              <a:buChar char="v"/>
            </a:pPr>
            <a:r>
              <a:rPr lang="en-US" sz="2000" b="0" dirty="0">
                <a:latin typeface="Arial" panose="020B0604020202020204" pitchFamily="34" charset="0"/>
                <a:cs typeface="Arial" panose="020B0604020202020204" pitchFamily="34" charset="0"/>
              </a:rPr>
              <a:t>Individualized member care plan</a:t>
            </a:r>
          </a:p>
          <a:p>
            <a:pPr marL="342900" indent="-342900">
              <a:buClr>
                <a:schemeClr val="accent2"/>
              </a:buClr>
              <a:buSzPct val="80000"/>
              <a:buFont typeface="Wingdings" pitchFamily="2" charset="2"/>
              <a:buChar char="v"/>
            </a:pPr>
            <a:r>
              <a:rPr lang="en-US" sz="2000" b="0" dirty="0">
                <a:latin typeface="Arial" panose="020B0604020202020204" pitchFamily="34" charset="0"/>
                <a:cs typeface="Arial" panose="020B0604020202020204" pitchFamily="34" charset="0"/>
              </a:rPr>
              <a:t>Care coordination between primary care and specialty services</a:t>
            </a:r>
          </a:p>
          <a:p>
            <a:pPr marL="342900" indent="-342900">
              <a:buClr>
                <a:schemeClr val="accent2"/>
              </a:buClr>
              <a:buSzPct val="80000"/>
              <a:buFont typeface="Wingdings" pitchFamily="2" charset="2"/>
              <a:buChar char="v"/>
            </a:pPr>
            <a:r>
              <a:rPr lang="en-US" sz="2000" dirty="0">
                <a:latin typeface="Arial" panose="020B0604020202020204" pitchFamily="34" charset="0"/>
                <a:cs typeface="Arial" panose="020B0604020202020204" pitchFamily="34" charset="0"/>
              </a:rPr>
              <a:t>Healthcare </a:t>
            </a:r>
            <a:r>
              <a:rPr lang="en-US" sz="2000" b="0" dirty="0">
                <a:latin typeface="Arial" panose="020B0604020202020204" pitchFamily="34" charset="0"/>
                <a:cs typeface="Arial" panose="020B0604020202020204" pitchFamily="34" charset="0"/>
              </a:rPr>
              <a:t>Concierge model for personalized member </a:t>
            </a:r>
            <a:r>
              <a:rPr lang="en-US" sz="2000" dirty="0">
                <a:latin typeface="Arial" panose="020B0604020202020204" pitchFamily="34" charset="0"/>
                <a:cs typeface="Arial" panose="020B0604020202020204" pitchFamily="34" charset="0"/>
              </a:rPr>
              <a:t>services</a:t>
            </a:r>
            <a:endParaRPr lang="en-US" sz="2000" b="0" dirty="0">
              <a:latin typeface="Arial" panose="020B0604020202020204" pitchFamily="34" charset="0"/>
              <a:cs typeface="Arial" panose="020B0604020202020204" pitchFamily="34" charset="0"/>
            </a:endParaRPr>
          </a:p>
          <a:p>
            <a:pPr marL="342900" indent="-342900">
              <a:buClr>
                <a:schemeClr val="accent2"/>
              </a:buClr>
              <a:buSzPct val="80000"/>
              <a:buFont typeface="Wingdings" pitchFamily="2" charset="2"/>
              <a:buChar char="v"/>
            </a:pPr>
            <a:r>
              <a:rPr lang="en-US" sz="2000" b="0" dirty="0">
                <a:latin typeface="Arial" panose="020B0604020202020204" pitchFamily="34" charset="0"/>
                <a:cs typeface="Arial" panose="020B0604020202020204" pitchFamily="34" charset="0"/>
              </a:rPr>
              <a:t>Integrated pharmacist support</a:t>
            </a:r>
          </a:p>
        </p:txBody>
      </p:sp>
      <p:sp>
        <p:nvSpPr>
          <p:cNvPr id="14" name="Slide Number Placeholder 5">
            <a:extLst>
              <a:ext uri="{FF2B5EF4-FFF2-40B4-BE49-F238E27FC236}">
                <a16:creationId xmlns:a16="http://schemas.microsoft.com/office/drawing/2014/main" id="{EF169FD4-C54A-E107-40D7-534A689D27F6}"/>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8</a:t>
            </a:fld>
            <a:endParaRPr lang="en-US" dirty="0"/>
          </a:p>
        </p:txBody>
      </p:sp>
      <p:sp>
        <p:nvSpPr>
          <p:cNvPr id="3" name="Text Placeholder 2">
            <a:extLst>
              <a:ext uri="{FF2B5EF4-FFF2-40B4-BE49-F238E27FC236}">
                <a16:creationId xmlns:a16="http://schemas.microsoft.com/office/drawing/2014/main" id="{F36EEDD9-7C65-9649-AE8B-DB32B3953A9B}"/>
              </a:ext>
            </a:extLst>
          </p:cNvPr>
          <p:cNvSpPr>
            <a:spLocks noGrp="1"/>
          </p:cNvSpPr>
          <p:nvPr>
            <p:ph type="body" sz="quarter" idx="14"/>
          </p:nvPr>
        </p:nvSpPr>
        <p:spPr>
          <a:xfrm>
            <a:off x="838200" y="1109701"/>
            <a:ext cx="10167257" cy="857892"/>
          </a:xfrm>
        </p:spPr>
        <p:txBody>
          <a:bodyPr>
            <a:noAutofit/>
          </a:bodyPr>
          <a:lstStyle/>
          <a:p>
            <a:pPr>
              <a:spcBef>
                <a:spcPts val="0"/>
              </a:spcBef>
              <a:spcAft>
                <a:spcPts val="600"/>
              </a:spcAft>
            </a:pPr>
            <a:r>
              <a:rPr lang="en-US" sz="1800" dirty="0">
                <a:solidFill>
                  <a:schemeClr val="tx1"/>
                </a:solidFill>
              </a:rPr>
              <a:t>Our Member Value Proposition</a:t>
            </a:r>
          </a:p>
          <a:p>
            <a:pPr>
              <a:spcBef>
                <a:spcPts val="0"/>
              </a:spcBef>
              <a:spcAft>
                <a:spcPts val="600"/>
              </a:spcAft>
            </a:pPr>
            <a:r>
              <a:rPr lang="en-US" sz="1600" b="0" i="1" dirty="0">
                <a:solidFill>
                  <a:schemeClr val="tx1"/>
                </a:solidFill>
              </a:rPr>
              <a:t>“To partner with beneficiaries in management of their chronic conditions, reduce acute exacerbations of heart failure, improve diabetic control, and generally improve care, outcomes, and the experience of care.”</a:t>
            </a:r>
            <a:endParaRPr lang="en-US" sz="1600" b="0" dirty="0">
              <a:solidFill>
                <a:schemeClr val="tx1"/>
              </a:solidFill>
            </a:endParaRPr>
          </a:p>
        </p:txBody>
      </p:sp>
      <p:graphicFrame>
        <p:nvGraphicFramePr>
          <p:cNvPr id="8" name="Content Placeholder 5">
            <a:extLst>
              <a:ext uri="{FF2B5EF4-FFF2-40B4-BE49-F238E27FC236}">
                <a16:creationId xmlns:a16="http://schemas.microsoft.com/office/drawing/2014/main" id="{6A8EE35A-1042-B7AB-F255-7EFF92D96B66}"/>
              </a:ext>
            </a:extLst>
          </p:cNvPr>
          <p:cNvGraphicFramePr>
            <a:graphicFrameLocks noGrp="1"/>
          </p:cNvGraphicFramePr>
          <p:nvPr>
            <p:ph sz="half" idx="1"/>
            <p:extLst>
              <p:ext uri="{D42A27DB-BD31-4B8C-83A1-F6EECF244321}">
                <p14:modId xmlns:p14="http://schemas.microsoft.com/office/powerpoint/2010/main" val="3304788391"/>
              </p:ext>
            </p:extLst>
          </p:nvPr>
        </p:nvGraphicFramePr>
        <p:xfrm>
          <a:off x="1099458" y="2106385"/>
          <a:ext cx="4631872" cy="3967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3F7A1940-4F67-8177-07F3-74E600A8513A}"/>
              </a:ext>
            </a:extLst>
          </p:cNvPr>
          <p:cNvSpPr txBox="1">
            <a:spLocks/>
          </p:cNvSpPr>
          <p:nvPr/>
        </p:nvSpPr>
        <p:spPr>
          <a:xfrm>
            <a:off x="729343" y="196158"/>
            <a:ext cx="9252857" cy="6824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r>
              <a:rPr lang="en-US" sz="2400" dirty="0"/>
              <a:t>HealthTeam Advantage Diabetes &amp; Heart Care (HMO C-SNP)</a:t>
            </a:r>
          </a:p>
        </p:txBody>
      </p:sp>
    </p:spTree>
    <p:extLst>
      <p:ext uri="{BB962C8B-B14F-4D97-AF65-F5344CB8AC3E}">
        <p14:creationId xmlns:p14="http://schemas.microsoft.com/office/powerpoint/2010/main" val="872885110"/>
      </p:ext>
    </p:extLst>
  </p:cSld>
  <p:clrMapOvr>
    <a:masterClrMapping/>
  </p:clrMapOvr>
  <mc:AlternateContent xmlns:mc="http://schemas.openxmlformats.org/markup-compatibility/2006" xmlns:p14="http://schemas.microsoft.com/office/powerpoint/2010/main">
    <mc:Choice Requires="p14">
      <p:transition spd="slow" p14:dur="2000" advTm="39857"/>
    </mc:Choice>
    <mc:Fallback xmlns="">
      <p:transition spd="slow" advTm="3985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01C0-8775-9A45-A0DB-6822F5E6CE56}"/>
              </a:ext>
            </a:extLst>
          </p:cNvPr>
          <p:cNvSpPr>
            <a:spLocks noGrp="1"/>
          </p:cNvSpPr>
          <p:nvPr>
            <p:ph type="title"/>
          </p:nvPr>
        </p:nvSpPr>
        <p:spPr>
          <a:xfrm>
            <a:off x="838200" y="201048"/>
            <a:ext cx="8787714" cy="682487"/>
          </a:xfrm>
        </p:spPr>
        <p:txBody>
          <a:bodyPr anchor="ctr">
            <a:normAutofit fontScale="90000"/>
          </a:bodyPr>
          <a:lstStyle/>
          <a:p>
            <a:r>
              <a:rPr lang="en-US" sz="2400" dirty="0"/>
              <a:t>Targeted Care Models Improve Outcomes for Diabetic Members</a:t>
            </a:r>
            <a:endParaRPr lang="en-US" sz="2100" dirty="0"/>
          </a:p>
        </p:txBody>
      </p:sp>
      <p:sp>
        <p:nvSpPr>
          <p:cNvPr id="3" name="Content Placeholder 2">
            <a:extLst>
              <a:ext uri="{FF2B5EF4-FFF2-40B4-BE49-F238E27FC236}">
                <a16:creationId xmlns:a16="http://schemas.microsoft.com/office/drawing/2014/main" id="{8F9ABB26-E77C-2C45-81BC-EA7B039F2D0F}"/>
              </a:ext>
            </a:extLst>
          </p:cNvPr>
          <p:cNvSpPr>
            <a:spLocks noGrp="1"/>
          </p:cNvSpPr>
          <p:nvPr>
            <p:ph type="body" idx="13"/>
          </p:nvPr>
        </p:nvSpPr>
        <p:spPr>
          <a:xfrm>
            <a:off x="861667" y="1132127"/>
            <a:ext cx="8787714" cy="5040073"/>
          </a:xfrm>
        </p:spPr>
        <p:txBody>
          <a:bodyPr>
            <a:noAutofit/>
          </a:bodyPr>
          <a:lstStyle/>
          <a:p>
            <a:pPr>
              <a:lnSpc>
                <a:spcPct val="100000"/>
              </a:lnSpc>
            </a:pPr>
            <a:r>
              <a:rPr lang="en-US" sz="1800" dirty="0"/>
              <a:t>A study by Avalere Health found diabetic Medicare beneficiaries who are enrolled in C-SNPs experience better outcomes than they would in non-specialized Medicare Advantage plans. </a:t>
            </a:r>
          </a:p>
          <a:p>
            <a:pPr>
              <a:lnSpc>
                <a:spcPct val="100000"/>
              </a:lnSpc>
            </a:pPr>
            <a:r>
              <a:rPr lang="en-US" sz="1800" dirty="0"/>
              <a:t>Using a claims-based approach to compare beneficiary outcomes on five clinical and utilization measures, Avalere found that enrollees in a diabetes-focused C-SNP were: </a:t>
            </a:r>
          </a:p>
          <a:p>
            <a:pPr marL="800100" lvl="1" indent="-342900">
              <a:lnSpc>
                <a:spcPct val="100000"/>
              </a:lnSpc>
              <a:buClr>
                <a:schemeClr val="accent6">
                  <a:lumMod val="75000"/>
                </a:schemeClr>
              </a:buClr>
              <a:buSzPct val="80000"/>
              <a:buFont typeface="Wingdings" pitchFamily="2" charset="2"/>
              <a:buChar char="v"/>
            </a:pPr>
            <a:r>
              <a:rPr lang="en-US" sz="1800" dirty="0">
                <a:solidFill>
                  <a:schemeClr val="tx1"/>
                </a:solidFill>
                <a:latin typeface="Arial" panose="020B0604020202020204" pitchFamily="34" charset="0"/>
                <a:cs typeface="Arial" panose="020B0604020202020204" pitchFamily="34" charset="0"/>
              </a:rPr>
              <a:t>22% more likely to have a primary care visit </a:t>
            </a:r>
          </a:p>
          <a:p>
            <a:pPr marL="800100" lvl="1" indent="-342900">
              <a:lnSpc>
                <a:spcPct val="100000"/>
              </a:lnSpc>
              <a:buClr>
                <a:schemeClr val="accent6">
                  <a:lumMod val="75000"/>
                </a:schemeClr>
              </a:buClr>
              <a:buSzPct val="80000"/>
              <a:buFont typeface="Wingdings" pitchFamily="2" charset="2"/>
              <a:buChar char="v"/>
            </a:pPr>
            <a:r>
              <a:rPr lang="en-US" sz="1800" dirty="0">
                <a:solidFill>
                  <a:schemeClr val="tx1"/>
                </a:solidFill>
                <a:latin typeface="Arial" panose="020B0604020202020204" pitchFamily="34" charset="0"/>
                <a:cs typeface="Arial" panose="020B0604020202020204" pitchFamily="34" charset="0"/>
              </a:rPr>
              <a:t>10% more likely to receive appropriate diabetes testing </a:t>
            </a:r>
          </a:p>
          <a:p>
            <a:pPr marL="800100" lvl="1" indent="-342900">
              <a:lnSpc>
                <a:spcPct val="100000"/>
              </a:lnSpc>
              <a:buClr>
                <a:schemeClr val="accent6">
                  <a:lumMod val="75000"/>
                </a:schemeClr>
              </a:buClr>
              <a:buSzPct val="80000"/>
              <a:buFont typeface="Wingdings" pitchFamily="2" charset="2"/>
              <a:buChar char="v"/>
            </a:pPr>
            <a:r>
              <a:rPr lang="en-US" sz="1800" dirty="0">
                <a:solidFill>
                  <a:schemeClr val="tx1"/>
                </a:solidFill>
                <a:latin typeface="Arial" panose="020B0604020202020204" pitchFamily="34" charset="0"/>
                <a:cs typeface="Arial" panose="020B0604020202020204" pitchFamily="34" charset="0"/>
              </a:rPr>
              <a:t>38% less likely to have an inpatient hospital admission </a:t>
            </a:r>
          </a:p>
          <a:p>
            <a:pPr marL="800100" lvl="1" indent="-342900">
              <a:lnSpc>
                <a:spcPct val="100000"/>
              </a:lnSpc>
              <a:buClr>
                <a:schemeClr val="accent6">
                  <a:lumMod val="75000"/>
                </a:schemeClr>
              </a:buClr>
              <a:buSzPct val="80000"/>
              <a:buFont typeface="Wingdings" pitchFamily="2" charset="2"/>
              <a:buChar char="v"/>
            </a:pPr>
            <a:r>
              <a:rPr lang="en-US" sz="1800" dirty="0">
                <a:solidFill>
                  <a:schemeClr val="tx1"/>
                </a:solidFill>
                <a:latin typeface="Arial" panose="020B0604020202020204" pitchFamily="34" charset="0"/>
                <a:cs typeface="Arial" panose="020B0604020202020204" pitchFamily="34" charset="0"/>
              </a:rPr>
              <a:t>32% less likely to have a readmission</a:t>
            </a:r>
          </a:p>
          <a:p>
            <a:pPr marL="800100" lvl="1" indent="-342900">
              <a:lnSpc>
                <a:spcPct val="100000"/>
              </a:lnSpc>
              <a:buClr>
                <a:schemeClr val="accent6">
                  <a:lumMod val="75000"/>
                </a:schemeClr>
              </a:buClr>
              <a:buSzPct val="80000"/>
              <a:buFont typeface="Wingdings" pitchFamily="2" charset="2"/>
              <a:buChar char="v"/>
            </a:pPr>
            <a:r>
              <a:rPr lang="en-US" sz="1800" dirty="0">
                <a:solidFill>
                  <a:schemeClr val="tx1"/>
                </a:solidFill>
                <a:latin typeface="Arial" panose="020B0604020202020204" pitchFamily="34" charset="0"/>
                <a:cs typeface="Arial" panose="020B0604020202020204" pitchFamily="34" charset="0"/>
              </a:rPr>
              <a:t>6%  more likely to fill (and refill) a prescription for an antidiabetic medication </a:t>
            </a:r>
            <a:endParaRPr lang="en-US" sz="1800" dirty="0">
              <a:latin typeface="Arial" panose="020B0604020202020204" pitchFamily="34" charset="0"/>
              <a:cs typeface="Arial" panose="020B0604020202020204" pitchFamily="34" charset="0"/>
            </a:endParaRPr>
          </a:p>
          <a:p>
            <a:pPr>
              <a:lnSpc>
                <a:spcPct val="100000"/>
              </a:lnSpc>
            </a:pPr>
            <a:r>
              <a:rPr lang="en-US" sz="1800" dirty="0"/>
              <a:t>These findings held true when controlling for expected differences in enrollees’ demographics and health status. The analysis suggests that C-SNPs can improve outcomes for beneficiaries with diabetes compared to non-SNPs. </a:t>
            </a:r>
          </a:p>
        </p:txBody>
      </p:sp>
      <p:sp>
        <p:nvSpPr>
          <p:cNvPr id="4" name="Slide Number Placeholder 3">
            <a:extLst>
              <a:ext uri="{FF2B5EF4-FFF2-40B4-BE49-F238E27FC236}">
                <a16:creationId xmlns:a16="http://schemas.microsoft.com/office/drawing/2014/main" id="{9EEDB7E1-8E9F-50E1-CA43-F130DD3CC31A}"/>
              </a:ext>
            </a:extLst>
          </p:cNvPr>
          <p:cNvSpPr>
            <a:spLocks noGrp="1"/>
          </p:cNvSpPr>
          <p:nvPr>
            <p:ph type="sldNum" sz="quarter" idx="12"/>
          </p:nvPr>
        </p:nvSpPr>
        <p:spPr>
          <a:xfrm>
            <a:off x="8610600" y="6455738"/>
            <a:ext cx="2743200" cy="206104"/>
          </a:xfrm>
        </p:spPr>
        <p:txBody>
          <a:bodyPr/>
          <a:lstStyle/>
          <a:p>
            <a:pPr>
              <a:spcAft>
                <a:spcPts val="600"/>
              </a:spcAft>
            </a:pPr>
            <a:fld id="{393C9FAC-AC41-E147-86B9-CFEB97822033}" type="slidenum">
              <a:rPr lang="en-US" smtClean="0"/>
              <a:pPr>
                <a:spcAft>
                  <a:spcPts val="600"/>
                </a:spcAft>
              </a:pPr>
              <a:t>9</a:t>
            </a:fld>
            <a:endParaRPr lang="en-US"/>
          </a:p>
        </p:txBody>
      </p:sp>
    </p:spTree>
    <p:extLst>
      <p:ext uri="{BB962C8B-B14F-4D97-AF65-F5344CB8AC3E}">
        <p14:creationId xmlns:p14="http://schemas.microsoft.com/office/powerpoint/2010/main" val="2227349962"/>
      </p:ext>
    </p:extLst>
  </p:cSld>
  <p:clrMapOvr>
    <a:masterClrMapping/>
  </p:clrMapOvr>
  <mc:AlternateContent xmlns:mc="http://schemas.openxmlformats.org/markup-compatibility/2006" xmlns:p14="http://schemas.microsoft.com/office/powerpoint/2010/main">
    <mc:Choice Requires="p14">
      <p:transition spd="slow" p14:dur="2000" advTm="30998"/>
    </mc:Choice>
    <mc:Fallback xmlns="">
      <p:transition spd="slow" advTm="30998"/>
    </mc:Fallback>
  </mc:AlternateContent>
</p:sld>
</file>

<file path=ppt/theme/theme1.xml><?xml version="1.0" encoding="utf-8"?>
<a:theme xmlns:a="http://schemas.openxmlformats.org/drawingml/2006/main" name="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Page Alternat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Divider">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Divider Alternat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Divider Alternate-Purpl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Divider Alternate-Purple w/Pictur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ank Yo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ank You-Purple">
  <a:themeElements>
    <a:clrScheme name="HealthTeam Advantage">
      <a:dk1>
        <a:srgbClr val="000000"/>
      </a:dk1>
      <a:lt1>
        <a:srgbClr val="FFFFFF"/>
      </a:lt1>
      <a:dk2>
        <a:srgbClr val="474A54"/>
      </a:dk2>
      <a:lt2>
        <a:srgbClr val="7D8087"/>
      </a:lt2>
      <a:accent1>
        <a:srgbClr val="017FA3"/>
      </a:accent1>
      <a:accent2>
        <a:srgbClr val="4F1D5C"/>
      </a:accent2>
      <a:accent3>
        <a:srgbClr val="65B2C7"/>
      </a:accent3>
      <a:accent4>
        <a:srgbClr val="B1D7E2"/>
      </a:accent4>
      <a:accent5>
        <a:srgbClr val="00427B"/>
      </a:accent5>
      <a:accent6>
        <a:srgbClr val="94789D"/>
      </a:accent6>
      <a:hlink>
        <a:srgbClr val="8F9398"/>
      </a:hlink>
      <a:folHlink>
        <a:srgbClr val="3298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12F3A48F8F8244861F56F4F597CC1C" ma:contentTypeVersion="21" ma:contentTypeDescription="Create a new document." ma:contentTypeScope="" ma:versionID="0d4c20ae2e5e752de93d39985117b257">
  <xsd:schema xmlns:xsd="http://www.w3.org/2001/XMLSchema" xmlns:xs="http://www.w3.org/2001/XMLSchema" xmlns:p="http://schemas.microsoft.com/office/2006/metadata/properties" xmlns:ns1="http://schemas.microsoft.com/sharepoint/v3" xmlns:ns2="c00a8079-9391-44d9-8096-c38b87537936" xmlns:ns3="b0b477a2-9ccd-40ea-85c7-a3c2093a6870" targetNamespace="http://schemas.microsoft.com/office/2006/metadata/properties" ma:root="true" ma:fieldsID="255a8b90c1648693f39a8fd6c5b52765" ns1:_="" ns2:_="" ns3:_="">
    <xsd:import namespace="http://schemas.microsoft.com/sharepoint/v3"/>
    <xsd:import namespace="c00a8079-9391-44d9-8096-c38b87537936"/>
    <xsd:import namespace="b0b477a2-9ccd-40ea-85c7-a3c2093a6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1:_ip_UnifiedCompliancePolicyProperties" minOccurs="0"/>
                <xsd:element ref="ns1:_ip_UnifiedCompliancePolicyUIAction"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a8079-9391-44d9-8096-c38b8753793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77cda29-e4d4-4758-9a55-bf683cd05f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b477a2-9ccd-40ea-85c7-a3c2093a687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6360693-068b-4d35-bc0e-207fef3763f7}" ma:internalName="TaxCatchAll" ma:showField="CatchAllData" ma:web="b0b477a2-9ccd-40ea-85c7-a3c2093a6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00a8079-9391-44d9-8096-c38b87537936">
      <Terms xmlns="http://schemas.microsoft.com/office/infopath/2007/PartnerControls"/>
    </lcf76f155ced4ddcb4097134ff3c332f>
    <TaxCatchAll xmlns="b0b477a2-9ccd-40ea-85c7-a3c2093a6870" xsi:nil="true"/>
    <SharedWithUsers xmlns="b0b477a2-9ccd-40ea-85c7-a3c2093a6870">
      <UserInfo>
        <DisplayName/>
        <AccountId xsi:nil="true"/>
        <AccountType/>
      </UserInfo>
    </SharedWithUsers>
    <MediaLengthInSeconds xmlns="c00a8079-9391-44d9-8096-c38b87537936"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6A54DA-92EC-4359-ABC7-E7EE2EA876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0a8079-9391-44d9-8096-c38b87537936"/>
    <ds:schemaRef ds:uri="b0b477a2-9ccd-40ea-85c7-a3c2093a6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5635E3-E685-4117-B530-C40478BE717D}">
  <ds:schemaRefs>
    <ds:schemaRef ds:uri="http://schemas.microsoft.com/office/2006/metadata/properties"/>
    <ds:schemaRef ds:uri="http://schemas.microsoft.com/office/infopath/2007/PartnerControls"/>
    <ds:schemaRef ds:uri="c00a8079-9391-44d9-8096-c38b87537936"/>
    <ds:schemaRef ds:uri="b0b477a2-9ccd-40ea-85c7-a3c2093a6870"/>
    <ds:schemaRef ds:uri="http://schemas.microsoft.com/sharepoint/v3"/>
  </ds:schemaRefs>
</ds:datastoreItem>
</file>

<file path=customXml/itemProps3.xml><?xml version="1.0" encoding="utf-8"?>
<ds:datastoreItem xmlns:ds="http://schemas.openxmlformats.org/officeDocument/2006/customXml" ds:itemID="{37B9758C-BFDA-408C-BF24-3D7689E950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10749</TotalTime>
  <Words>4754</Words>
  <Application>Microsoft Office PowerPoint</Application>
  <PresentationFormat>Widescreen</PresentationFormat>
  <Paragraphs>436</Paragraphs>
  <Slides>35</Slides>
  <Notes>29</Notes>
  <HiddenSlides>0</HiddenSlides>
  <MMClips>0</MMClips>
  <ScaleCrop>false</ScaleCrop>
  <HeadingPairs>
    <vt:vector size="4" baseType="variant">
      <vt:variant>
        <vt:lpstr>Theme</vt:lpstr>
      </vt:variant>
      <vt:variant>
        <vt:i4>9</vt:i4>
      </vt:variant>
      <vt:variant>
        <vt:lpstr>Slide Titles</vt:lpstr>
      </vt:variant>
      <vt:variant>
        <vt:i4>35</vt:i4>
      </vt:variant>
    </vt:vector>
  </HeadingPairs>
  <TitlesOfParts>
    <vt:vector size="44" baseType="lpstr">
      <vt:lpstr>Title Page</vt:lpstr>
      <vt:lpstr>Title Page Alternate</vt:lpstr>
      <vt:lpstr>Section Divider</vt:lpstr>
      <vt:lpstr>Section Divider Alternate</vt:lpstr>
      <vt:lpstr>Section Divider Alternate-Purple</vt:lpstr>
      <vt:lpstr>Section Divider Alternate-Purple w/Picture</vt:lpstr>
      <vt:lpstr>Content</vt:lpstr>
      <vt:lpstr>Thank You</vt:lpstr>
      <vt:lpstr>Thank You-Purple</vt:lpstr>
      <vt:lpstr>Special Needs Plan Model of Care Education</vt:lpstr>
      <vt:lpstr>Learning Goals</vt:lpstr>
      <vt:lpstr>PowerPoint Presentation</vt:lpstr>
      <vt:lpstr>What is a Chronic Special Needs Plan?</vt:lpstr>
      <vt:lpstr>Characteristics of Special Needs Plans</vt:lpstr>
      <vt:lpstr>CMS List of 22 SNP-specific Chronic Conditions</vt:lpstr>
      <vt:lpstr>HealthTeam Advantage Diabetes &amp; Heart Care (HMO C-SNP)</vt:lpstr>
      <vt:lpstr>PowerPoint Presentation</vt:lpstr>
      <vt:lpstr>Targeted Care Models Improve Outcomes for Diabetic Members</vt:lpstr>
      <vt:lpstr>CMS Model of Care (MOC) Training</vt:lpstr>
      <vt:lpstr>CMS Model of Care (MOC) Training</vt:lpstr>
      <vt:lpstr>Model of Care Element 1</vt:lpstr>
      <vt:lpstr>Model of Care Element 1</vt:lpstr>
      <vt:lpstr>Model of Care Element 1</vt:lpstr>
      <vt:lpstr>Model of Care Element 2</vt:lpstr>
      <vt:lpstr>Model of Care Element 2</vt:lpstr>
      <vt:lpstr>Model of Care Element 2</vt:lpstr>
      <vt:lpstr>Model of Care Element 2</vt:lpstr>
      <vt:lpstr>Model of Care Element 2</vt:lpstr>
      <vt:lpstr>Model of Care Element 2</vt:lpstr>
      <vt:lpstr>Model of Care Element 2</vt:lpstr>
      <vt:lpstr>Model of Care Element 2</vt:lpstr>
      <vt:lpstr>PowerPoint Presentation</vt:lpstr>
      <vt:lpstr>Model of Care Element 3</vt:lpstr>
      <vt:lpstr>Model of Care Element 3</vt:lpstr>
      <vt:lpstr>Model of Care Element 3</vt:lpstr>
      <vt:lpstr>PowerPoint Presentation</vt:lpstr>
      <vt:lpstr>Model of Care Element 3</vt:lpstr>
      <vt:lpstr>Clinical Practice Guidelines</vt:lpstr>
      <vt:lpstr>Model of Care Element 4</vt:lpstr>
      <vt:lpstr>Model of Care Element 4</vt:lpstr>
      <vt:lpstr>Model of Care Element 4</vt:lpstr>
      <vt:lpstr>Model of Care Element 4</vt:lpstr>
      <vt:lpstr>We’re Here for You!</vt:lpstr>
      <vt:lpstr>Attestation  Thank you for completing our Special Needs Model of Care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Painter</dc:creator>
  <cp:lastModifiedBy>Lee Pritchett</cp:lastModifiedBy>
  <cp:revision>87</cp:revision>
  <dcterms:created xsi:type="dcterms:W3CDTF">2022-03-29T20:53:17Z</dcterms:created>
  <dcterms:modified xsi:type="dcterms:W3CDTF">2026-03-19T13:43:03Z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0x0101009712F3A48F8F8244861F56F4F597CC1C</vt:lpwstr>
  </property>
  <property fmtid="{D5CDD505-2E9C-101B-9397-08002B2CF9AE}" pid="3" name="MediaServiceImageTags">
    <vt:lpwstr/>
  </property>
  <property fmtid="{D5CDD505-2E9C-101B-9397-08002B2CF9AE}" pid="4" name="Order">
    <vt:r8>22004000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